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</p:sldIdLst>
  <p:sldSz cx="18288000" cy="10287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8FB"/>
          </a:solidFill>
        </a:fill>
      </a:tcStyle>
    </a:wholeTbl>
    <a:band2H>
      <a:tcTxStyle b="def" i="def"/>
      <a:tcStyle>
        <a:tcBdr/>
        <a:fill>
          <a:solidFill>
            <a:srgbClr val="E8EDFD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 b="def" i="def"/>
      <a:tcStyle>
        <a:tcBdr/>
        <a:fill>
          <a:solidFill>
            <a:srgbClr val="EBEE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 b="def" i="def"/>
      <a:tcStyle>
        <a:tcBdr/>
        <a:fill>
          <a:solidFill>
            <a:srgbClr val="FCFF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/Relationships>

</file>

<file path=ppt/media/image1.gi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3" name="Shape 12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9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9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9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15;p3" descr="Google Shape;15;p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" y="0"/>
            <a:ext cx="18288001" cy="1028699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" name="Google Shape;16;p3" descr="Google Shape;16;p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372600" y="8239125"/>
            <a:ext cx="8507327" cy="2047875"/>
          </a:xfrm>
          <a:prstGeom prst="rect">
            <a:avLst/>
          </a:prstGeom>
          <a:ln w="12700">
            <a:miter lim="400000"/>
          </a:ln>
        </p:spPr>
      </p:pic>
      <p:pic>
        <p:nvPicPr>
          <p:cNvPr id="23" name="Google Shape;17;p3" descr="Google Shape;17;p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3924552" cy="3829497"/>
          </a:xfrm>
          <a:prstGeom prst="rect">
            <a:avLst/>
          </a:prstGeom>
          <a:ln w="12700">
            <a:miter lim="400000"/>
          </a:ln>
        </p:spPr>
      </p:pic>
      <p:pic>
        <p:nvPicPr>
          <p:cNvPr id="24" name="Google Shape;18;p3" descr="Google Shape;18;p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06975" y="0"/>
            <a:ext cx="8138904" cy="1469586"/>
          </a:xfrm>
          <a:prstGeom prst="rect">
            <a:avLst/>
          </a:prstGeom>
          <a:ln w="12700">
            <a:miter lim="400000"/>
          </a:ln>
        </p:spPr>
      </p:pic>
      <p:pic>
        <p:nvPicPr>
          <p:cNvPr id="25" name="Google Shape;19;p3" descr="Google Shape;19;p3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5116175" y="5629275"/>
            <a:ext cx="3171825" cy="4657725"/>
          </a:xfrm>
          <a:prstGeom prst="rect">
            <a:avLst/>
          </a:prstGeom>
          <a:ln w="12700">
            <a:miter lim="400000"/>
          </a:ln>
        </p:spPr>
      </p:pic>
      <p:sp>
        <p:nvSpPr>
          <p:cNvPr id="26" name="Title Text"/>
          <p:cNvSpPr txBox="1"/>
          <p:nvPr>
            <p:ph type="title"/>
          </p:nvPr>
        </p:nvSpPr>
        <p:spPr>
          <a:xfrm>
            <a:off x="2666550" y="4942875"/>
            <a:ext cx="12954900" cy="971701"/>
          </a:xfrm>
          <a:prstGeom prst="rect">
            <a:avLst/>
          </a:prstGeom>
        </p:spPr>
        <p:txBody>
          <a:bodyPr lIns="91424" tIns="91424" rIns="91424" bIns="91424" anchor="ctr"/>
          <a:lstStyle>
            <a:lvl1pPr algn="ctr">
              <a:defRPr sz="7500">
                <a:latin typeface="Frank Ruhl Libre"/>
                <a:ea typeface="Frank Ruhl Libre"/>
                <a:cs typeface="Frank Ruhl Libre"/>
                <a:sym typeface="Frank Ruhl Libr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7" name="Slide Number"/>
          <p:cNvSpPr txBox="1"/>
          <p:nvPr>
            <p:ph type="sldNum" sz="quarter" idx="2"/>
          </p:nvPr>
        </p:nvSpPr>
        <p:spPr>
          <a:xfrm>
            <a:off x="8839200" y="9209779"/>
            <a:ext cx="4267200" cy="649492"/>
          </a:xfrm>
          <a:prstGeom prst="rect">
            <a:avLst/>
          </a:prstGeom>
        </p:spPr>
        <p:txBody>
          <a:bodyPr lIns="182849" tIns="182849" rIns="182849" bIns="182849" anchor="ctr">
            <a:normAutofit fontScale="100000" lnSpcReduction="0"/>
          </a:bodyPr>
          <a:lstStyle>
            <a:lvl1pPr algn="r">
              <a:defRPr sz="2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22;p4" descr="Google Shape;22;p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9620250"/>
            <a:ext cx="18288000" cy="666750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7518418" y="9652102"/>
            <a:ext cx="463950" cy="474951"/>
          </a:xfrm>
          <a:prstGeom prst="rect">
            <a:avLst/>
          </a:prstGeom>
        </p:spPr>
        <p:txBody>
          <a:bodyPr/>
          <a:lstStyle>
            <a:lvl1pPr algn="r">
              <a:defRPr sz="1900">
                <a:solidFill>
                  <a:srgbClr val="B7B7B7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6" name="Title Text"/>
          <p:cNvSpPr txBox="1"/>
          <p:nvPr>
            <p:ph type="title"/>
          </p:nvPr>
        </p:nvSpPr>
        <p:spPr>
          <a:xfrm>
            <a:off x="555300" y="691674"/>
            <a:ext cx="17177400" cy="893402"/>
          </a:xfrm>
          <a:prstGeom prst="rect">
            <a:avLst/>
          </a:prstGeom>
        </p:spPr>
        <p:txBody>
          <a:bodyPr lIns="91424" tIns="91424" rIns="91424" bIns="91424" anchor="ctr"/>
          <a:lstStyle>
            <a:lvl1pPr algn="ctr">
              <a:defRPr sz="4900">
                <a:solidFill>
                  <a:srgbClr val="242424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7" name="Body Level One…"/>
          <p:cNvSpPr txBox="1"/>
          <p:nvPr>
            <p:ph type="body" sz="quarter" idx="1"/>
          </p:nvPr>
        </p:nvSpPr>
        <p:spPr>
          <a:xfrm>
            <a:off x="456150" y="1980325"/>
            <a:ext cx="17375701" cy="425101"/>
          </a:xfrm>
          <a:prstGeom prst="rect">
            <a:avLst/>
          </a:prstGeom>
        </p:spPr>
        <p:txBody>
          <a:bodyPr lIns="0" tIns="0" rIns="0" bIns="0" anchor="ctr"/>
          <a:lstStyle>
            <a:lvl1pPr indent="-400050" algn="ctr">
              <a:lnSpc>
                <a:spcPct val="100000"/>
              </a:lnSpc>
              <a:buClr>
                <a:srgbClr val="000000"/>
              </a:buClr>
              <a:buSzPts val="2700"/>
              <a:defRPr sz="2700">
                <a:solidFill>
                  <a:srgbClr val="000000"/>
                </a:solidFill>
              </a:defRPr>
            </a:lvl1pPr>
            <a:lvl2pPr marL="1209221" indent="-612321" algn="ctr">
              <a:lnSpc>
                <a:spcPct val="100000"/>
              </a:lnSpc>
              <a:buClr>
                <a:srgbClr val="000000"/>
              </a:buClr>
              <a:buSzPts val="2700"/>
              <a:defRPr sz="2700">
                <a:solidFill>
                  <a:srgbClr val="000000"/>
                </a:solidFill>
              </a:defRPr>
            </a:lvl2pPr>
            <a:lvl3pPr marL="1666421" indent="-612321" algn="ctr">
              <a:lnSpc>
                <a:spcPct val="100000"/>
              </a:lnSpc>
              <a:buClr>
                <a:srgbClr val="000000"/>
              </a:buClr>
              <a:buSzPts val="2700"/>
              <a:defRPr sz="2700">
                <a:solidFill>
                  <a:srgbClr val="000000"/>
                </a:solidFill>
              </a:defRPr>
            </a:lvl3pPr>
            <a:lvl4pPr marL="2123621" indent="-612321" algn="ctr">
              <a:lnSpc>
                <a:spcPct val="100000"/>
              </a:lnSpc>
              <a:buClr>
                <a:srgbClr val="000000"/>
              </a:buClr>
              <a:buSzPts val="2700"/>
              <a:defRPr sz="2700">
                <a:solidFill>
                  <a:srgbClr val="000000"/>
                </a:solidFill>
              </a:defRPr>
            </a:lvl4pPr>
            <a:lvl5pPr marL="2580821" indent="-612321" algn="ctr">
              <a:lnSpc>
                <a:spcPct val="100000"/>
              </a:lnSpc>
              <a:buClr>
                <a:srgbClr val="000000"/>
              </a:buClr>
              <a:buSzPts val="2700"/>
              <a:defRPr sz="2700"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" name="Google Shape;26;p4"/>
          <p:cNvSpPr/>
          <p:nvPr/>
        </p:nvSpPr>
        <p:spPr>
          <a:xfrm>
            <a:off x="6443700" y="3000375"/>
            <a:ext cx="5400600" cy="952500"/>
          </a:xfrm>
          <a:prstGeom prst="roundRect">
            <a:avLst>
              <a:gd name="adj" fmla="val 13803"/>
            </a:avLst>
          </a:prstGeom>
          <a:solidFill>
            <a:srgbClr val="FFFFFF"/>
          </a:solidFill>
          <a:ln w="19050">
            <a:solidFill>
              <a:srgbClr val="585858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242424"/>
                </a:solidFill>
              </a:defRPr>
            </a:pPr>
          </a:p>
        </p:txBody>
      </p:sp>
      <p:sp>
        <p:nvSpPr>
          <p:cNvPr id="39" name="Google Shape;27;p4"/>
          <p:cNvSpPr/>
          <p:nvPr/>
        </p:nvSpPr>
        <p:spPr>
          <a:xfrm>
            <a:off x="6443705" y="3952875"/>
            <a:ext cx="5400601" cy="4635900"/>
          </a:xfrm>
          <a:prstGeom prst="roundRect">
            <a:avLst>
              <a:gd name="adj" fmla="val 1875"/>
            </a:avLst>
          </a:prstGeom>
          <a:solidFill>
            <a:srgbClr val="FFFFFF"/>
          </a:solidFill>
          <a:ln w="19050">
            <a:solidFill>
              <a:srgbClr val="585858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242424"/>
                </a:solidFill>
              </a:defRPr>
            </a:pPr>
          </a:p>
        </p:txBody>
      </p:sp>
      <p:sp>
        <p:nvSpPr>
          <p:cNvPr id="40" name="Google Shape;28;p4"/>
          <p:cNvSpPr/>
          <p:nvPr/>
        </p:nvSpPr>
        <p:spPr>
          <a:xfrm>
            <a:off x="12220568" y="3000375"/>
            <a:ext cx="5400601" cy="952500"/>
          </a:xfrm>
          <a:prstGeom prst="roundRect">
            <a:avLst>
              <a:gd name="adj" fmla="val 13803"/>
            </a:avLst>
          </a:prstGeom>
          <a:solidFill>
            <a:srgbClr val="FFFFFF"/>
          </a:solidFill>
          <a:ln w="19050">
            <a:solidFill>
              <a:srgbClr val="585858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242424"/>
                </a:solidFill>
              </a:defRPr>
            </a:pPr>
          </a:p>
        </p:txBody>
      </p:sp>
      <p:sp>
        <p:nvSpPr>
          <p:cNvPr id="41" name="Google Shape;29;p4"/>
          <p:cNvSpPr/>
          <p:nvPr/>
        </p:nvSpPr>
        <p:spPr>
          <a:xfrm>
            <a:off x="12220575" y="3952875"/>
            <a:ext cx="5400600" cy="4635900"/>
          </a:xfrm>
          <a:prstGeom prst="roundRect">
            <a:avLst>
              <a:gd name="adj" fmla="val 1875"/>
            </a:avLst>
          </a:prstGeom>
          <a:solidFill>
            <a:srgbClr val="FFFFFF"/>
          </a:solidFill>
          <a:ln w="19050">
            <a:solidFill>
              <a:srgbClr val="585858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242424"/>
                </a:solidFill>
              </a:defRPr>
            </a:pPr>
          </a:p>
        </p:txBody>
      </p:sp>
      <p:sp>
        <p:nvSpPr>
          <p:cNvPr id="42" name="Google Shape;30;p4"/>
          <p:cNvSpPr/>
          <p:nvPr/>
        </p:nvSpPr>
        <p:spPr>
          <a:xfrm>
            <a:off x="666818" y="3000375"/>
            <a:ext cx="5400601" cy="952500"/>
          </a:xfrm>
          <a:prstGeom prst="roundRect">
            <a:avLst>
              <a:gd name="adj" fmla="val 13803"/>
            </a:avLst>
          </a:prstGeom>
          <a:solidFill>
            <a:srgbClr val="FFFFFF"/>
          </a:solidFill>
          <a:ln w="19050">
            <a:solidFill>
              <a:srgbClr val="585858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242424"/>
                </a:solidFill>
              </a:defRPr>
            </a:pPr>
          </a:p>
        </p:txBody>
      </p:sp>
      <p:sp>
        <p:nvSpPr>
          <p:cNvPr id="43" name="Google Shape;31;p4"/>
          <p:cNvSpPr/>
          <p:nvPr/>
        </p:nvSpPr>
        <p:spPr>
          <a:xfrm>
            <a:off x="666824" y="3952875"/>
            <a:ext cx="5400601" cy="4635900"/>
          </a:xfrm>
          <a:prstGeom prst="roundRect">
            <a:avLst>
              <a:gd name="adj" fmla="val 1875"/>
            </a:avLst>
          </a:prstGeom>
          <a:solidFill>
            <a:srgbClr val="FFFFFF"/>
          </a:solidFill>
          <a:ln w="19050">
            <a:solidFill>
              <a:srgbClr val="585858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242424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_1_1_1_1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36;p5" descr="Google Shape;36;p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9620250"/>
            <a:ext cx="18288000" cy="666750"/>
          </a:xfrm>
          <a:prstGeom prst="rect">
            <a:avLst/>
          </a:prstGeom>
          <a:ln w="12700">
            <a:miter lim="400000"/>
          </a:ln>
        </p:spPr>
      </p:pic>
      <p:sp>
        <p:nvSpPr>
          <p:cNvPr id="51" name="Slide Number"/>
          <p:cNvSpPr txBox="1"/>
          <p:nvPr>
            <p:ph type="sldNum" sz="quarter" idx="2"/>
          </p:nvPr>
        </p:nvSpPr>
        <p:spPr>
          <a:xfrm>
            <a:off x="17518418" y="9652102"/>
            <a:ext cx="463950" cy="474951"/>
          </a:xfrm>
          <a:prstGeom prst="rect">
            <a:avLst/>
          </a:prstGeom>
        </p:spPr>
        <p:txBody>
          <a:bodyPr/>
          <a:lstStyle>
            <a:lvl1pPr algn="r">
              <a:defRPr sz="1900">
                <a:solidFill>
                  <a:srgbClr val="B7B7B7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52" name="Title Text"/>
          <p:cNvSpPr txBox="1"/>
          <p:nvPr>
            <p:ph type="title"/>
          </p:nvPr>
        </p:nvSpPr>
        <p:spPr>
          <a:xfrm>
            <a:off x="555300" y="615474"/>
            <a:ext cx="17177400" cy="1696501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lnSpc>
                <a:spcPct val="90000"/>
              </a:lnSpc>
              <a:defRPr sz="4900">
                <a:solidFill>
                  <a:srgbClr val="242424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3" name="Google Shape;39;p5"/>
          <p:cNvSpPr/>
          <p:nvPr/>
        </p:nvSpPr>
        <p:spPr>
          <a:xfrm>
            <a:off x="666824" y="2924175"/>
            <a:ext cx="5400601" cy="6000301"/>
          </a:xfrm>
          <a:prstGeom prst="roundRect">
            <a:avLst>
              <a:gd name="adj" fmla="val 1875"/>
            </a:avLst>
          </a:prstGeom>
          <a:solidFill>
            <a:srgbClr val="FFFFFF"/>
          </a:solidFill>
          <a:ln w="19050">
            <a:solidFill>
              <a:srgbClr val="585858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242424"/>
                </a:solidFill>
              </a:defRPr>
            </a:pPr>
          </a:p>
        </p:txBody>
      </p:sp>
      <p:sp>
        <p:nvSpPr>
          <p:cNvPr id="54" name="Body Level One…"/>
          <p:cNvSpPr txBox="1"/>
          <p:nvPr>
            <p:ph type="body" sz="quarter" idx="1"/>
          </p:nvPr>
        </p:nvSpPr>
        <p:spPr>
          <a:xfrm>
            <a:off x="1132875" y="3319450"/>
            <a:ext cx="4522200" cy="1065301"/>
          </a:xfrm>
          <a:prstGeom prst="rect">
            <a:avLst/>
          </a:prstGeom>
        </p:spPr>
        <p:txBody>
          <a:bodyPr lIns="0" tIns="0" rIns="0" bIns="0" anchor="ctr"/>
          <a:lstStyle>
            <a:lvl1pPr>
              <a:lnSpc>
                <a:spcPct val="90000"/>
              </a:lnSpc>
              <a:buClrTx/>
              <a:buSzTx/>
              <a:buFontTx/>
              <a:buNone/>
              <a:defRPr>
                <a:solidFill>
                  <a:srgbClr val="000000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marL="457200" indent="50800">
              <a:lnSpc>
                <a:spcPct val="90000"/>
              </a:lnSpc>
              <a:buClrTx/>
              <a:buSzTx/>
              <a:buFontTx/>
              <a:buNone/>
              <a:defRPr>
                <a:solidFill>
                  <a:srgbClr val="000000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2pPr>
            <a:lvl3pPr marL="457200" indent="508000">
              <a:lnSpc>
                <a:spcPct val="90000"/>
              </a:lnSpc>
              <a:buClrTx/>
              <a:buSzTx/>
              <a:buFontTx/>
              <a:buNone/>
              <a:defRPr>
                <a:solidFill>
                  <a:srgbClr val="000000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3pPr>
            <a:lvl4pPr marL="457200" indent="965200">
              <a:lnSpc>
                <a:spcPct val="90000"/>
              </a:lnSpc>
              <a:buClrTx/>
              <a:buSzTx/>
              <a:buFontTx/>
              <a:buNone/>
              <a:defRPr>
                <a:solidFill>
                  <a:srgbClr val="000000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4pPr>
            <a:lvl5pPr marL="457200" indent="1422400">
              <a:lnSpc>
                <a:spcPct val="90000"/>
              </a:lnSpc>
              <a:buClrTx/>
              <a:buSzTx/>
              <a:buFontTx/>
              <a:buNone/>
              <a:defRPr>
                <a:solidFill>
                  <a:srgbClr val="000000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Google Shape;41;p5"/>
          <p:cNvSpPr txBox="1"/>
          <p:nvPr>
            <p:ph type="body" sz="quarter" idx="21"/>
          </p:nvPr>
        </p:nvSpPr>
        <p:spPr>
          <a:xfrm>
            <a:off x="1132875" y="4788649"/>
            <a:ext cx="4522201" cy="3947402"/>
          </a:xfrm>
          <a:prstGeom prst="rect">
            <a:avLst/>
          </a:prstGeom>
        </p:spPr>
        <p:txBody>
          <a:bodyPr lIns="0" tIns="0" rIns="0" bIns="0"/>
          <a:lstStyle/>
          <a:p>
            <a:pPr indent="-361950">
              <a:lnSpc>
                <a:spcPct val="100000"/>
              </a:lnSpc>
              <a:buClr>
                <a:srgbClr val="000000"/>
              </a:buClr>
              <a:buSzPts val="2100"/>
              <a:buFont typeface="Helvetica"/>
              <a:defRPr sz="21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pPr>
          </a:p>
        </p:txBody>
      </p:sp>
      <p:sp>
        <p:nvSpPr>
          <p:cNvPr id="56" name="Google Shape;42;p5"/>
          <p:cNvSpPr/>
          <p:nvPr/>
        </p:nvSpPr>
        <p:spPr>
          <a:xfrm>
            <a:off x="6443700" y="2924175"/>
            <a:ext cx="5400600" cy="6000301"/>
          </a:xfrm>
          <a:prstGeom prst="roundRect">
            <a:avLst>
              <a:gd name="adj" fmla="val 1875"/>
            </a:avLst>
          </a:prstGeom>
          <a:solidFill>
            <a:srgbClr val="FFFFFF"/>
          </a:solidFill>
          <a:ln w="19050">
            <a:solidFill>
              <a:srgbClr val="585858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242424"/>
                </a:solidFill>
              </a:defRPr>
            </a:pPr>
          </a:p>
        </p:txBody>
      </p:sp>
      <p:sp>
        <p:nvSpPr>
          <p:cNvPr id="57" name="Google Shape;44;p5"/>
          <p:cNvSpPr txBox="1"/>
          <p:nvPr>
            <p:ph type="body" sz="quarter" idx="22"/>
          </p:nvPr>
        </p:nvSpPr>
        <p:spPr>
          <a:xfrm>
            <a:off x="6909750" y="4788649"/>
            <a:ext cx="4522201" cy="3947402"/>
          </a:xfrm>
          <a:prstGeom prst="rect">
            <a:avLst/>
          </a:prstGeom>
        </p:spPr>
        <p:txBody>
          <a:bodyPr lIns="0" tIns="0" rIns="0" bIns="0"/>
          <a:lstStyle/>
          <a:p>
            <a:pPr indent="-361950">
              <a:lnSpc>
                <a:spcPct val="100000"/>
              </a:lnSpc>
              <a:buClr>
                <a:srgbClr val="000000"/>
              </a:buClr>
              <a:buSzPts val="2100"/>
              <a:buFont typeface="Helvetica"/>
              <a:defRPr sz="21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pPr>
          </a:p>
        </p:txBody>
      </p:sp>
      <p:sp>
        <p:nvSpPr>
          <p:cNvPr id="58" name="Google Shape;45;p5"/>
          <p:cNvSpPr/>
          <p:nvPr/>
        </p:nvSpPr>
        <p:spPr>
          <a:xfrm>
            <a:off x="12220575" y="2924175"/>
            <a:ext cx="5400600" cy="6000301"/>
          </a:xfrm>
          <a:prstGeom prst="roundRect">
            <a:avLst>
              <a:gd name="adj" fmla="val 1875"/>
            </a:avLst>
          </a:prstGeom>
          <a:solidFill>
            <a:srgbClr val="FFFFFF"/>
          </a:solidFill>
          <a:ln w="19050">
            <a:solidFill>
              <a:srgbClr val="585858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242424"/>
                </a:solidFill>
              </a:defRPr>
            </a:pPr>
          </a:p>
        </p:txBody>
      </p:sp>
      <p:sp>
        <p:nvSpPr>
          <p:cNvPr id="59" name="Google Shape;47;p5"/>
          <p:cNvSpPr txBox="1"/>
          <p:nvPr>
            <p:ph type="body" sz="quarter" idx="23"/>
          </p:nvPr>
        </p:nvSpPr>
        <p:spPr>
          <a:xfrm>
            <a:off x="12686624" y="4788649"/>
            <a:ext cx="4522201" cy="3947402"/>
          </a:xfrm>
          <a:prstGeom prst="rect">
            <a:avLst/>
          </a:prstGeom>
        </p:spPr>
        <p:txBody>
          <a:bodyPr lIns="0" tIns="0" rIns="0" bIns="0"/>
          <a:lstStyle/>
          <a:p>
            <a:pPr indent="-361950">
              <a:lnSpc>
                <a:spcPct val="100000"/>
              </a:lnSpc>
              <a:buClr>
                <a:srgbClr val="000000"/>
              </a:buClr>
              <a:buSzPts val="2100"/>
              <a:buFont typeface="Helvetica"/>
              <a:defRPr sz="21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_1_1_2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49;p6" descr="Google Shape;49;p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9620250"/>
            <a:ext cx="18288000" cy="666750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Google Shape;50;p6"/>
          <p:cNvSpPr/>
          <p:nvPr/>
        </p:nvSpPr>
        <p:spPr>
          <a:xfrm>
            <a:off x="679275" y="2826224"/>
            <a:ext cx="8464801" cy="6794101"/>
          </a:xfrm>
          <a:prstGeom prst="roundRect">
            <a:avLst>
              <a:gd name="adj" fmla="val 1369"/>
            </a:avLst>
          </a:prstGeom>
          <a:solidFill>
            <a:srgbClr val="FFFFFF"/>
          </a:solidFill>
          <a:ln w="19050">
            <a:solidFill>
              <a:srgbClr val="585858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242424"/>
                </a:solidFill>
              </a:defRPr>
            </a:pP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17518418" y="9652102"/>
            <a:ext cx="463950" cy="474951"/>
          </a:xfrm>
          <a:prstGeom prst="rect">
            <a:avLst/>
          </a:prstGeom>
        </p:spPr>
        <p:txBody>
          <a:bodyPr/>
          <a:lstStyle>
            <a:lvl1pPr algn="r">
              <a:defRPr sz="1900">
                <a:solidFill>
                  <a:srgbClr val="B7B7B7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69" name="Title Text"/>
          <p:cNvSpPr txBox="1"/>
          <p:nvPr>
            <p:ph type="title"/>
          </p:nvPr>
        </p:nvSpPr>
        <p:spPr>
          <a:xfrm>
            <a:off x="555300" y="691674"/>
            <a:ext cx="17177400" cy="893402"/>
          </a:xfrm>
          <a:prstGeom prst="rect">
            <a:avLst/>
          </a:prstGeom>
        </p:spPr>
        <p:txBody>
          <a:bodyPr lIns="91424" tIns="91424" rIns="91424" bIns="91424" anchor="ctr"/>
          <a:lstStyle>
            <a:lvl1pPr algn="ctr">
              <a:defRPr sz="4900">
                <a:solidFill>
                  <a:srgbClr val="242424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0" name="Body Level One…"/>
          <p:cNvSpPr txBox="1"/>
          <p:nvPr>
            <p:ph type="body" sz="quarter" idx="1"/>
          </p:nvPr>
        </p:nvSpPr>
        <p:spPr>
          <a:xfrm>
            <a:off x="456150" y="1675525"/>
            <a:ext cx="17375701" cy="303601"/>
          </a:xfrm>
          <a:prstGeom prst="rect">
            <a:avLst/>
          </a:prstGeom>
        </p:spPr>
        <p:txBody>
          <a:bodyPr lIns="0" tIns="0" rIns="0" bIns="0" anchor="ctr"/>
          <a:lstStyle>
            <a:lvl1pPr indent="-400050" algn="ctr">
              <a:lnSpc>
                <a:spcPct val="100000"/>
              </a:lnSpc>
              <a:buClr>
                <a:srgbClr val="242424"/>
              </a:buClr>
              <a:buSzPts val="2700"/>
              <a:buFont typeface="Helvetica"/>
              <a:defRPr sz="2700">
                <a:solidFill>
                  <a:srgbClr val="242424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1209221" indent="-612321" algn="ctr">
              <a:lnSpc>
                <a:spcPct val="100000"/>
              </a:lnSpc>
              <a:buClr>
                <a:srgbClr val="242424"/>
              </a:buClr>
              <a:buSzPts val="2700"/>
              <a:buFont typeface="Helvetica"/>
              <a:defRPr sz="2700">
                <a:solidFill>
                  <a:srgbClr val="242424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666421" indent="-612321" algn="ctr">
              <a:lnSpc>
                <a:spcPct val="100000"/>
              </a:lnSpc>
              <a:buClr>
                <a:srgbClr val="242424"/>
              </a:buClr>
              <a:buSzPts val="2700"/>
              <a:buFont typeface="Helvetica"/>
              <a:defRPr sz="2700">
                <a:solidFill>
                  <a:srgbClr val="242424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2123621" indent="-612321" algn="ctr">
              <a:lnSpc>
                <a:spcPct val="100000"/>
              </a:lnSpc>
              <a:buClr>
                <a:srgbClr val="242424"/>
              </a:buClr>
              <a:buSzPts val="2700"/>
              <a:buFont typeface="Helvetica"/>
              <a:defRPr sz="2700">
                <a:solidFill>
                  <a:srgbClr val="242424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580821" indent="-612321" algn="ctr">
              <a:lnSpc>
                <a:spcPct val="100000"/>
              </a:lnSpc>
              <a:buClr>
                <a:srgbClr val="242424"/>
              </a:buClr>
              <a:buSzPts val="2700"/>
              <a:buFont typeface="Helvetica"/>
              <a:defRPr sz="2700">
                <a:solidFill>
                  <a:srgbClr val="242424"/>
                </a:solidFill>
                <a:latin typeface="Inter"/>
                <a:ea typeface="Inter"/>
                <a:cs typeface="Inter"/>
                <a:sym typeface="Inter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1" name="Google Shape;55;p6"/>
          <p:cNvSpPr txBox="1"/>
          <p:nvPr>
            <p:ph type="body" sz="quarter" idx="21"/>
          </p:nvPr>
        </p:nvSpPr>
        <p:spPr>
          <a:xfrm>
            <a:off x="1078475" y="6065749"/>
            <a:ext cx="7598100" cy="303601"/>
          </a:xfrm>
          <a:prstGeom prst="rect">
            <a:avLst/>
          </a:prstGeom>
        </p:spPr>
        <p:txBody>
          <a:bodyPr lIns="0" tIns="0" rIns="0" bIns="0" anchor="ctr"/>
          <a:lstStyle/>
          <a:p>
            <a:pPr marL="416052" indent="-338042" algn="ctr" defTabSz="832104">
              <a:lnSpc>
                <a:spcPct val="100000"/>
              </a:lnSpc>
              <a:buClr>
                <a:srgbClr val="242424"/>
              </a:buClr>
              <a:buSzPts val="2000"/>
              <a:buFont typeface="Helvetica"/>
              <a:defRPr sz="2002">
                <a:solidFill>
                  <a:srgbClr val="242424"/>
                </a:solidFill>
                <a:latin typeface="Inter"/>
                <a:ea typeface="Inter"/>
                <a:cs typeface="Inter"/>
                <a:sym typeface="Inter"/>
              </a:defRPr>
            </a:pPr>
          </a:p>
        </p:txBody>
      </p:sp>
      <p:sp>
        <p:nvSpPr>
          <p:cNvPr id="72" name="Google Shape;56;p6"/>
          <p:cNvSpPr txBox="1"/>
          <p:nvPr>
            <p:ph type="body" sz="quarter" idx="22"/>
          </p:nvPr>
        </p:nvSpPr>
        <p:spPr>
          <a:xfrm>
            <a:off x="1078475" y="6803974"/>
            <a:ext cx="7598100" cy="1726501"/>
          </a:xfrm>
          <a:prstGeom prst="rect">
            <a:avLst/>
          </a:prstGeom>
        </p:spPr>
        <p:txBody>
          <a:bodyPr lIns="0" tIns="0" rIns="0" bIns="0"/>
          <a:lstStyle/>
          <a:p>
            <a:pPr indent="-371475" algn="ctr">
              <a:buClr>
                <a:srgbClr val="242424"/>
              </a:buClr>
              <a:buSzPts val="2200"/>
              <a:buFont typeface="Helvetica"/>
              <a:defRPr sz="2200">
                <a:solidFill>
                  <a:srgbClr val="242424"/>
                </a:solidFill>
                <a:latin typeface="Inter"/>
                <a:ea typeface="Inter"/>
                <a:cs typeface="Inter"/>
                <a:sym typeface="Inter"/>
              </a:defRPr>
            </a:pPr>
          </a:p>
        </p:txBody>
      </p:sp>
      <p:sp>
        <p:nvSpPr>
          <p:cNvPr id="73" name="Google Shape;57;p6"/>
          <p:cNvSpPr/>
          <p:nvPr/>
        </p:nvSpPr>
        <p:spPr>
          <a:xfrm>
            <a:off x="9144000" y="2826224"/>
            <a:ext cx="8464801" cy="6794101"/>
          </a:xfrm>
          <a:prstGeom prst="roundRect">
            <a:avLst>
              <a:gd name="adj" fmla="val 1369"/>
            </a:avLst>
          </a:prstGeom>
          <a:solidFill>
            <a:srgbClr val="FFFFFF"/>
          </a:solidFill>
          <a:ln w="19050">
            <a:solidFill>
              <a:srgbClr val="585858"/>
            </a:solidFill>
          </a:ln>
        </p:spPr>
        <p:txBody>
          <a:bodyPr lIns="0" tIns="0" rIns="0" bIns="0" anchor="ctr"/>
          <a:lstStyle/>
          <a:p>
            <a:pPr>
              <a:defRPr>
                <a:solidFill>
                  <a:srgbClr val="242424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_1_1_2_1_2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Text"/>
          <p:cNvSpPr txBox="1"/>
          <p:nvPr>
            <p:ph type="title"/>
          </p:nvPr>
        </p:nvSpPr>
        <p:spPr>
          <a:xfrm>
            <a:off x="2185049" y="2059250"/>
            <a:ext cx="13917901" cy="4005001"/>
          </a:xfrm>
          <a:prstGeom prst="rect">
            <a:avLst/>
          </a:prstGeom>
        </p:spPr>
        <p:txBody>
          <a:bodyPr lIns="91424" tIns="91424" rIns="91424" bIns="91424" anchor="ctr"/>
          <a:lstStyle>
            <a:lvl1pPr algn="ctr">
              <a:defRPr sz="4300">
                <a:solidFill>
                  <a:srgbClr val="242424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1" name="Body Level One…"/>
          <p:cNvSpPr txBox="1"/>
          <p:nvPr>
            <p:ph type="body" sz="quarter" idx="1"/>
          </p:nvPr>
        </p:nvSpPr>
        <p:spPr>
          <a:xfrm>
            <a:off x="4901550" y="6826250"/>
            <a:ext cx="8484900" cy="476701"/>
          </a:xfrm>
          <a:prstGeom prst="rect">
            <a:avLst/>
          </a:prstGeom>
        </p:spPr>
        <p:txBody>
          <a:bodyPr lIns="0" tIns="0" rIns="0" bIns="0"/>
          <a:lstStyle>
            <a:lvl1pPr algn="ctr">
              <a:lnSpc>
                <a:spcPct val="100000"/>
              </a:lnSpc>
              <a:buClrTx/>
              <a:buSzTx/>
              <a:buFontTx/>
              <a:buNone/>
              <a:defRPr sz="31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457200" indent="50800" algn="ctr">
              <a:lnSpc>
                <a:spcPct val="100000"/>
              </a:lnSpc>
              <a:buClrTx/>
              <a:buSzTx/>
              <a:buFontTx/>
              <a:buNone/>
              <a:defRPr sz="31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457200" indent="508000" algn="ctr">
              <a:lnSpc>
                <a:spcPct val="100000"/>
              </a:lnSpc>
              <a:buClrTx/>
              <a:buSzTx/>
              <a:buFontTx/>
              <a:buNone/>
              <a:defRPr sz="31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457200" indent="965200" algn="ctr">
              <a:lnSpc>
                <a:spcPct val="100000"/>
              </a:lnSpc>
              <a:buClrTx/>
              <a:buSzTx/>
              <a:buFontTx/>
              <a:buNone/>
              <a:defRPr sz="31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457200" indent="1422400" algn="ctr">
              <a:lnSpc>
                <a:spcPct val="100000"/>
              </a:lnSpc>
              <a:buClrTx/>
              <a:buSzTx/>
              <a:buFontTx/>
              <a:buNone/>
              <a:defRPr sz="31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82" name="Google Shape;61;p7" descr="Google Shape;61;p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3571875"/>
            <a:ext cx="2267911" cy="6715125"/>
          </a:xfrm>
          <a:prstGeom prst="rect">
            <a:avLst/>
          </a:prstGeom>
          <a:ln w="12700">
            <a:miter lim="400000"/>
          </a:ln>
        </p:spPr>
      </p:pic>
      <p:pic>
        <p:nvPicPr>
          <p:cNvPr id="83" name="Google Shape;62;p7" descr="Google Shape;62;p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0" y="8010525"/>
            <a:ext cx="8254487" cy="2276475"/>
          </a:xfrm>
          <a:prstGeom prst="rect">
            <a:avLst/>
          </a:prstGeom>
          <a:ln w="12700">
            <a:miter lim="400000"/>
          </a:ln>
        </p:spPr>
      </p:pic>
      <p:pic>
        <p:nvPicPr>
          <p:cNvPr id="84" name="Google Shape;63;p7" descr="Google Shape;63;p7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1249025" y="0"/>
            <a:ext cx="6815540" cy="2028987"/>
          </a:xfrm>
          <a:prstGeom prst="rect">
            <a:avLst/>
          </a:prstGeom>
          <a:ln w="12700">
            <a:miter lim="400000"/>
          </a:ln>
        </p:spPr>
      </p:pic>
      <p:pic>
        <p:nvPicPr>
          <p:cNvPr id="85" name="Google Shape;64;p7" descr="Google Shape;64;p7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5659100" y="0"/>
            <a:ext cx="2628900" cy="6928878"/>
          </a:xfrm>
          <a:prstGeom prst="rect">
            <a:avLst/>
          </a:prstGeom>
          <a:ln w="12700">
            <a:miter lim="400000"/>
          </a:ln>
        </p:spPr>
      </p:pic>
      <p:sp>
        <p:nvSpPr>
          <p:cNvPr id="86" name="Slide Number"/>
          <p:cNvSpPr txBox="1"/>
          <p:nvPr>
            <p:ph type="sldNum" sz="quarter" idx="2"/>
          </p:nvPr>
        </p:nvSpPr>
        <p:spPr>
          <a:xfrm>
            <a:off x="8839200" y="9209779"/>
            <a:ext cx="4267200" cy="649492"/>
          </a:xfrm>
          <a:prstGeom prst="rect">
            <a:avLst/>
          </a:prstGeom>
        </p:spPr>
        <p:txBody>
          <a:bodyPr lIns="182849" tIns="182849" rIns="182849" bIns="182849" anchor="ctr">
            <a:normAutofit fontScale="100000" lnSpcReduction="0"/>
          </a:bodyPr>
          <a:lstStyle>
            <a:lvl1pPr algn="r">
              <a:defRPr sz="2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_1_1_2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67;p8" descr="Google Shape;67;p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9620250"/>
            <a:ext cx="18288000" cy="666750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17518418" y="9652102"/>
            <a:ext cx="463950" cy="474951"/>
          </a:xfrm>
          <a:prstGeom prst="rect">
            <a:avLst/>
          </a:prstGeom>
        </p:spPr>
        <p:txBody>
          <a:bodyPr/>
          <a:lstStyle>
            <a:lvl1pPr algn="r">
              <a:defRPr sz="1900">
                <a:solidFill>
                  <a:srgbClr val="B7B7B7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95" name="Title Text"/>
          <p:cNvSpPr txBox="1"/>
          <p:nvPr>
            <p:ph type="title"/>
          </p:nvPr>
        </p:nvSpPr>
        <p:spPr>
          <a:xfrm>
            <a:off x="555300" y="691674"/>
            <a:ext cx="17177400" cy="893402"/>
          </a:xfrm>
          <a:prstGeom prst="rect">
            <a:avLst/>
          </a:prstGeom>
        </p:spPr>
        <p:txBody>
          <a:bodyPr lIns="91424" tIns="91424" rIns="91424" bIns="91424" anchor="ctr"/>
          <a:lstStyle>
            <a:lvl1pPr algn="ctr">
              <a:defRPr sz="4900">
                <a:solidFill>
                  <a:srgbClr val="242424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96" name="Body Level One…"/>
          <p:cNvSpPr txBox="1"/>
          <p:nvPr>
            <p:ph type="body" sz="quarter" idx="1"/>
          </p:nvPr>
        </p:nvSpPr>
        <p:spPr>
          <a:xfrm>
            <a:off x="456150" y="1980325"/>
            <a:ext cx="17375701" cy="425101"/>
          </a:xfrm>
          <a:prstGeom prst="rect">
            <a:avLst/>
          </a:prstGeom>
        </p:spPr>
        <p:txBody>
          <a:bodyPr lIns="0" tIns="0" rIns="0" bIns="0" anchor="ctr"/>
          <a:lstStyle>
            <a:lvl1pPr indent="-400050" algn="ctr">
              <a:lnSpc>
                <a:spcPct val="100000"/>
              </a:lnSpc>
              <a:buClr>
                <a:srgbClr val="000000"/>
              </a:buClr>
              <a:buSzPts val="2700"/>
              <a:defRPr sz="2700">
                <a:solidFill>
                  <a:srgbClr val="000000"/>
                </a:solidFill>
              </a:defRPr>
            </a:lvl1pPr>
            <a:lvl2pPr marL="1209221" indent="-612321" algn="ctr">
              <a:lnSpc>
                <a:spcPct val="100000"/>
              </a:lnSpc>
              <a:buClr>
                <a:srgbClr val="000000"/>
              </a:buClr>
              <a:buSzPts val="2700"/>
              <a:defRPr sz="2700">
                <a:solidFill>
                  <a:srgbClr val="000000"/>
                </a:solidFill>
              </a:defRPr>
            </a:lvl2pPr>
            <a:lvl3pPr marL="1666421" indent="-612321" algn="ctr">
              <a:lnSpc>
                <a:spcPct val="100000"/>
              </a:lnSpc>
              <a:buClr>
                <a:srgbClr val="000000"/>
              </a:buClr>
              <a:buSzPts val="2700"/>
              <a:defRPr sz="2700">
                <a:solidFill>
                  <a:srgbClr val="000000"/>
                </a:solidFill>
              </a:defRPr>
            </a:lvl3pPr>
            <a:lvl4pPr marL="2123621" indent="-612321" algn="ctr">
              <a:lnSpc>
                <a:spcPct val="100000"/>
              </a:lnSpc>
              <a:buClr>
                <a:srgbClr val="000000"/>
              </a:buClr>
              <a:buSzPts val="2700"/>
              <a:defRPr sz="2700">
                <a:solidFill>
                  <a:srgbClr val="000000"/>
                </a:solidFill>
              </a:defRPr>
            </a:lvl4pPr>
            <a:lvl5pPr marL="2580821" indent="-612321" algn="ctr">
              <a:lnSpc>
                <a:spcPct val="100000"/>
              </a:lnSpc>
              <a:buClr>
                <a:srgbClr val="000000"/>
              </a:buClr>
              <a:buSzPts val="2700"/>
              <a:defRPr sz="2700"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_1_1_2_1_1_2">
    <p:bg>
      <p:bgPr>
        <a:solidFill>
          <a:srgbClr val="F3F5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72;p9"/>
          <p:cNvSpPr/>
          <p:nvPr/>
        </p:nvSpPr>
        <p:spPr>
          <a:xfrm>
            <a:off x="124" y="2762124"/>
            <a:ext cx="18288002" cy="75249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76" y="0"/>
                </a:moveTo>
                <a:lnTo>
                  <a:pt x="20924" y="0"/>
                </a:lnTo>
                <a:cubicBezTo>
                  <a:pt x="21297" y="0"/>
                  <a:pt x="21600" y="736"/>
                  <a:pt x="21600" y="1644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1644"/>
                </a:lnTo>
                <a:cubicBezTo>
                  <a:pt x="0" y="736"/>
                  <a:pt x="303" y="0"/>
                  <a:pt x="676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/>
          </a:p>
        </p:txBody>
      </p:sp>
      <p:pic>
        <p:nvPicPr>
          <p:cNvPr id="104" name="Google Shape;73;p9" descr="Google Shape;73;p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5" name="Google Shape;74;p9" descr="Google Shape;74;p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2762250"/>
            <a:ext cx="18287999" cy="75247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06" name="Google Shape;75;p9" descr="Google Shape;75;p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0" y="9620250"/>
            <a:ext cx="18288000" cy="666750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17518418" y="9652102"/>
            <a:ext cx="463950" cy="474951"/>
          </a:xfrm>
          <a:prstGeom prst="rect">
            <a:avLst/>
          </a:prstGeom>
        </p:spPr>
        <p:txBody>
          <a:bodyPr/>
          <a:lstStyle>
            <a:lvl1pPr algn="r">
              <a:defRPr sz="1900">
                <a:solidFill>
                  <a:srgbClr val="B7B7B7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08" name="Title Text"/>
          <p:cNvSpPr txBox="1"/>
          <p:nvPr>
            <p:ph type="title"/>
          </p:nvPr>
        </p:nvSpPr>
        <p:spPr>
          <a:xfrm>
            <a:off x="468599" y="615474"/>
            <a:ext cx="6801602" cy="1696501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lnSpc>
                <a:spcPct val="90000"/>
              </a:lnSpc>
              <a:defRPr sz="4900">
                <a:solidFill>
                  <a:srgbClr val="242424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09" name="Body Level One…"/>
          <p:cNvSpPr txBox="1"/>
          <p:nvPr>
            <p:ph type="body" sz="quarter" idx="1"/>
          </p:nvPr>
        </p:nvSpPr>
        <p:spPr>
          <a:xfrm>
            <a:off x="8465400" y="1685525"/>
            <a:ext cx="1797901" cy="279301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ClrTx/>
              <a:buSzTx/>
              <a:buFontTx/>
              <a:buNone/>
              <a:defRPr sz="17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457200" indent="50800">
              <a:lnSpc>
                <a:spcPct val="100000"/>
              </a:lnSpc>
              <a:buClrTx/>
              <a:buSzTx/>
              <a:buFontTx/>
              <a:buNone/>
              <a:defRPr sz="17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457200" indent="508000">
              <a:lnSpc>
                <a:spcPct val="100000"/>
              </a:lnSpc>
              <a:buClrTx/>
              <a:buSzTx/>
              <a:buFontTx/>
              <a:buNone/>
              <a:defRPr sz="17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457200" indent="965200">
              <a:lnSpc>
                <a:spcPct val="100000"/>
              </a:lnSpc>
              <a:buClrTx/>
              <a:buSzTx/>
              <a:buFontTx/>
              <a:buNone/>
              <a:defRPr sz="17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457200" indent="1422400">
              <a:lnSpc>
                <a:spcPct val="100000"/>
              </a:lnSpc>
              <a:buClrTx/>
              <a:buSzTx/>
              <a:buFontTx/>
              <a:buNone/>
              <a:defRPr sz="17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lide Number"/>
          <p:cNvSpPr txBox="1"/>
          <p:nvPr>
            <p:ph type="sldNum" sz="quarter" idx="2"/>
          </p:nvPr>
        </p:nvSpPr>
        <p:spPr>
          <a:xfrm>
            <a:off x="9010129" y="9841965"/>
            <a:ext cx="258369" cy="249734"/>
          </a:xfrm>
          <a:prstGeom prst="rect">
            <a:avLst/>
          </a:prstGeom>
        </p:spPr>
        <p:txBody>
          <a:bodyPr lIns="38100" tIns="38100" rIns="38100" bIns="38100" anchor="b"/>
          <a:lstStyle>
            <a:lvl1pPr algn="ctr" defTabSz="438150"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/>
          <p:nvPr>
            <p:ph type="sldNum" sz="quarter" idx="2"/>
          </p:nvPr>
        </p:nvSpPr>
        <p:spPr>
          <a:xfrm>
            <a:off x="17113567" y="9499702"/>
            <a:ext cx="393319" cy="380234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>
            <a:spAutoFit/>
          </a:bodyPr>
          <a:lstStyle/>
          <a:p>
            <a:pPr/>
            <a:fld id="{86CB4B4D-7CA3-9044-876B-883B54F8677D}" type="slidenum"/>
          </a:p>
        </p:txBody>
      </p:sp>
      <p:pic>
        <p:nvPicPr>
          <p:cNvPr id="3" name="Google Shape;11;p2" descr="Google Shape;11;p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8288000" cy="10286979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Google Shape;12;p2" descr="Google Shape;12;p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29300" y="3267075"/>
            <a:ext cx="6638925" cy="1495425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Google Shape;13;p2" descr="Google Shape;13;p2"/>
          <p:cNvPicPr>
            <a:picLocks noChangeAspect="1"/>
          </p:cNvPicPr>
          <p:nvPr/>
        </p:nvPicPr>
        <p:blipFill>
          <a:blip r:embed="rId4">
            <a:extLst/>
          </a:blip>
          <a:srcRect l="0" t="0" r="0" b="67121"/>
          <a:stretch>
            <a:fillRect/>
          </a:stretch>
        </p:blipFill>
        <p:spPr>
          <a:xfrm>
            <a:off x="4284950" y="7252499"/>
            <a:ext cx="9296525" cy="3034502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Title Text"/>
          <p:cNvSpPr txBox="1"/>
          <p:nvPr>
            <p:ph type="title"/>
          </p:nvPr>
        </p:nvSpPr>
        <p:spPr>
          <a:xfrm>
            <a:off x="914400" y="411956"/>
            <a:ext cx="16459200" cy="1988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82849" tIns="182849" rIns="182849" bIns="182849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7" name="Body Level One…"/>
          <p:cNvSpPr txBox="1"/>
          <p:nvPr>
            <p:ph type="body" idx="1"/>
          </p:nvPr>
        </p:nvSpPr>
        <p:spPr>
          <a:xfrm>
            <a:off x="914400" y="2400300"/>
            <a:ext cx="16459200" cy="788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82849" tIns="182849" rIns="182849" bIns="18284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600" u="none"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457200" marR="0" indent="-4572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3600"/>
        <a:buFont typeface="Arial"/>
        <a:buChar char="●"/>
        <a:tabLst/>
        <a:defRPr b="0" baseline="0" cap="none" i="0" spc="0" strike="noStrike" sz="3600" u="none"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1pPr>
      <a:lvl2pPr marL="1030514" marR="0" indent="-5225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3600"/>
        <a:buFont typeface="Arial"/>
        <a:buChar char="○"/>
        <a:tabLst/>
        <a:defRPr b="0" baseline="0" cap="none" i="0" spc="0" strike="noStrike" sz="3600" u="none"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2pPr>
      <a:lvl3pPr marL="1487714" marR="0" indent="-5225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3600"/>
        <a:buFont typeface="Arial"/>
        <a:buChar char="■"/>
        <a:tabLst/>
        <a:defRPr b="0" baseline="0" cap="none" i="0" spc="0" strike="noStrike" sz="3600" u="none"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3pPr>
      <a:lvl4pPr marL="1944914" marR="0" indent="-5225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3600"/>
        <a:buFont typeface="Arial"/>
        <a:buChar char="●"/>
        <a:tabLst/>
        <a:defRPr b="0" baseline="0" cap="none" i="0" spc="0" strike="noStrike" sz="3600" u="none"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4pPr>
      <a:lvl5pPr marL="2402114" marR="0" indent="-5225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3600"/>
        <a:buFont typeface="Arial"/>
        <a:buChar char="○"/>
        <a:tabLst/>
        <a:defRPr b="0" baseline="0" cap="none" i="0" spc="0" strike="noStrike" sz="3600" u="none"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5pPr>
      <a:lvl6pPr marL="2859314" marR="0" indent="-5225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3600"/>
        <a:buFont typeface="Arial"/>
        <a:buChar char="■"/>
        <a:tabLst/>
        <a:defRPr b="0" baseline="0" cap="none" i="0" spc="0" strike="noStrike" sz="3600" u="none"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6pPr>
      <a:lvl7pPr marL="3316514" marR="0" indent="-5225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3600"/>
        <a:buFont typeface="Arial"/>
        <a:buChar char="●"/>
        <a:tabLst/>
        <a:defRPr b="0" baseline="0" cap="none" i="0" spc="0" strike="noStrike" sz="3600" u="none"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7pPr>
      <a:lvl8pPr marL="3773714" marR="0" indent="-5225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3600"/>
        <a:buFont typeface="Arial"/>
        <a:buChar char="○"/>
        <a:tabLst/>
        <a:defRPr b="0" baseline="0" cap="none" i="0" spc="0" strike="noStrike" sz="3600" u="none"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8pPr>
      <a:lvl9pPr marL="4230914" marR="0" indent="-5225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3600"/>
        <a:buFont typeface="Arial"/>
        <a:buChar char="■"/>
        <a:tabLst/>
        <a:defRPr b="0" baseline="0" cap="none" i="0" spc="0" strike="noStrike" sz="3600" u="none">
          <a:solidFill>
            <a:schemeClr val="accent2">
              <a:lumOff val="21764"/>
            </a:schemeClr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2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3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4.png"/><Relationship Id="rId3" Type="http://schemas.openxmlformats.org/officeDocument/2006/relationships/image" Target="../media/image35.png"/><Relationship Id="rId4" Type="http://schemas.openxmlformats.org/officeDocument/2006/relationships/image" Target="../media/image36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7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8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9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0.png"/><Relationship Id="rId3" Type="http://schemas.openxmlformats.org/officeDocument/2006/relationships/image" Target="../media/image41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2.png"/><Relationship Id="rId3" Type="http://schemas.openxmlformats.org/officeDocument/2006/relationships/image" Target="../media/image43.png"/><Relationship Id="rId4" Type="http://schemas.openxmlformats.org/officeDocument/2006/relationships/image" Target="../media/image44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5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6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7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8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9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Relationship Id="rId3" Type="http://schemas.openxmlformats.org/officeDocument/2006/relationships/image" Target="../media/image51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2.png"/><Relationship Id="rId3" Type="http://schemas.openxmlformats.org/officeDocument/2006/relationships/image" Target="../media/image53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4.png"/><Relationship Id="rId3" Type="http://schemas.openxmlformats.org/officeDocument/2006/relationships/image" Target="../media/image5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6.png"/><Relationship Id="rId3" Type="http://schemas.openxmlformats.org/officeDocument/2006/relationships/image" Target="../media/image2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png"/><Relationship Id="rId3" Type="http://schemas.openxmlformats.org/officeDocument/2006/relationships/image" Target="../media/image26.png"/><Relationship Id="rId4" Type="http://schemas.openxmlformats.org/officeDocument/2006/relationships/image" Target="../media/image2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gif"/><Relationship Id="rId3" Type="http://schemas.openxmlformats.org/officeDocument/2006/relationships/hyperlink" Target="https://www.linkedin.com/posts/fbatilla_microservice-python-go-activity-7313281728226168833-mLN3?" TargetMode="External"/><Relationship Id="rId4" Type="http://schemas.openxmlformats.org/officeDocument/2006/relationships/image" Target="../media/image2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90;p10"/>
          <p:cNvSpPr txBox="1"/>
          <p:nvPr>
            <p:ph type="sldNum" sz="quarter" idx="2"/>
          </p:nvPr>
        </p:nvSpPr>
        <p:spPr>
          <a:xfrm>
            <a:off x="17113567" y="9499702"/>
            <a:ext cx="294435" cy="38023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39;p16"/>
          <p:cNvSpPr txBox="1"/>
          <p:nvPr>
            <p:ph type="sldNum" sz="quarter" idx="2"/>
          </p:nvPr>
        </p:nvSpPr>
        <p:spPr>
          <a:xfrm>
            <a:off x="17518418" y="9652102"/>
            <a:ext cx="463950" cy="4749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75" name="Google Shape;140;p16" descr="Google Shape;140;p1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47021" y="-880125"/>
            <a:ext cx="11906551" cy="9982201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Google Shape;141;p16"/>
          <p:cNvSpPr txBox="1"/>
          <p:nvPr>
            <p:ph type="title"/>
          </p:nvPr>
        </p:nvSpPr>
        <p:spPr>
          <a:xfrm>
            <a:off x="-5596884" y="34318"/>
            <a:ext cx="17177400" cy="893401"/>
          </a:xfrm>
          <a:prstGeom prst="rect">
            <a:avLst/>
          </a:prstGeom>
        </p:spPr>
        <p:txBody>
          <a:bodyPr/>
          <a:lstStyle>
            <a:lvl1pPr defTabSz="859536">
              <a:defRPr sz="4606"/>
            </a:lvl1pPr>
          </a:lstStyle>
          <a:p>
            <a:pPr/>
            <a:r>
              <a:t>Speed vs big data</a:t>
            </a:r>
          </a:p>
        </p:txBody>
      </p:sp>
      <p:pic>
        <p:nvPicPr>
          <p:cNvPr id="177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60634" y="1103078"/>
            <a:ext cx="10525375" cy="6279041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We can make ~31 Millions of operations per second in 1 year.…"/>
          <p:cNvSpPr txBox="1"/>
          <p:nvPr/>
        </p:nvSpPr>
        <p:spPr>
          <a:xfrm>
            <a:off x="4169714" y="7557478"/>
            <a:ext cx="8507215" cy="2123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2400"/>
            </a:pPr>
            <a:r>
              <a:t>We can make ~31 Millions of operations per second in 1 year.</a:t>
            </a:r>
          </a:p>
          <a:p>
            <a:pPr>
              <a:defRPr sz="2400"/>
            </a:pPr>
          </a:p>
          <a:p>
            <a:pPr>
              <a:defRPr sz="2400"/>
            </a:pPr>
            <a:r>
              <a:t>This is incompatible with big data without huge parallelization.</a:t>
            </a:r>
          </a:p>
          <a:p>
            <a:pPr>
              <a:defRPr sz="2400"/>
            </a:pPr>
          </a:p>
          <a:p>
            <a:pPr>
              <a:defRPr sz="2400"/>
            </a:pPr>
            <a:r>
              <a:t>You must have a very fast inference model to apply on big data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lide Number"/>
          <p:cNvSpPr txBox="1"/>
          <p:nvPr>
            <p:ph type="sldNum" sz="quarter" idx="2"/>
          </p:nvPr>
        </p:nvSpPr>
        <p:spPr>
          <a:xfrm>
            <a:off x="17536209" y="9652102"/>
            <a:ext cx="446159" cy="4749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1" name="2D properties are:"/>
          <p:cNvSpPr txBox="1"/>
          <p:nvPr>
            <p:ph type="title"/>
          </p:nvPr>
        </p:nvSpPr>
        <p:spPr>
          <a:xfrm>
            <a:off x="-252675" y="-117380"/>
            <a:ext cx="17177400" cy="893401"/>
          </a:xfrm>
          <a:prstGeom prst="rect">
            <a:avLst/>
          </a:prstGeom>
        </p:spPr>
        <p:txBody>
          <a:bodyPr/>
          <a:lstStyle>
            <a:lvl1pPr defTabSz="859536">
              <a:defRPr sz="4606"/>
            </a:lvl1pPr>
          </a:lstStyle>
          <a:p>
            <a:pPr/>
            <a:r>
              <a:t> 2D properties are:</a:t>
            </a:r>
          </a:p>
        </p:txBody>
      </p:sp>
      <p:sp>
        <p:nvSpPr>
          <p:cNvPr id="182" name="ABCIndex…"/>
          <p:cNvSpPr txBox="1"/>
          <p:nvPr>
            <p:ph type="body" sz="half" idx="1"/>
          </p:nvPr>
        </p:nvSpPr>
        <p:spPr>
          <a:xfrm>
            <a:off x="2305102" y="1558951"/>
            <a:ext cx="5358861" cy="7987469"/>
          </a:xfrm>
          <a:prstGeom prst="rect">
            <a:avLst/>
          </a:prstGeom>
        </p:spPr>
        <p:txBody>
          <a:bodyPr/>
          <a:lstStyle/>
          <a:p>
            <a:pPr marL="397763" indent="-348043" algn="l" defTabSz="795527">
              <a:buSzPts val="2300"/>
              <a:defRPr sz="2349"/>
            </a:pPr>
            <a:r>
              <a:t>ABCIndex      </a:t>
            </a:r>
          </a:p>
          <a:p>
            <a:pPr marL="397763" indent="-348043" algn="l" defTabSz="795527">
              <a:buSzPts val="2300"/>
              <a:defRPr sz="2349"/>
            </a:pPr>
            <a:r>
              <a:t>AcidBase</a:t>
            </a:r>
          </a:p>
          <a:p>
            <a:pPr marL="397763" indent="-348043" algn="l" defTabSz="795527">
              <a:buSzPts val="2300"/>
              <a:defRPr sz="2349"/>
            </a:pPr>
            <a:r>
              <a:t>AdjacencyMatrix</a:t>
            </a:r>
          </a:p>
          <a:p>
            <a:pPr marL="397763" indent="-348043" algn="l" defTabSz="795527">
              <a:buSzPts val="2300"/>
              <a:defRPr sz="2349"/>
            </a:pPr>
            <a:r>
              <a:t>Aromatic</a:t>
            </a:r>
          </a:p>
          <a:p>
            <a:pPr marL="397763" indent="-348043" algn="l" defTabSz="795527">
              <a:buSzPts val="2300"/>
              <a:defRPr sz="2349"/>
            </a:pPr>
            <a:r>
              <a:t>AtomCount</a:t>
            </a:r>
          </a:p>
          <a:p>
            <a:pPr marL="397763" indent="-348043" algn="l" defTabSz="795527">
              <a:buSzPts val="2300"/>
              <a:defRPr sz="2349"/>
            </a:pPr>
            <a:r>
              <a:t>Autocorrelation</a:t>
            </a:r>
          </a:p>
          <a:p>
            <a:pPr marL="397763" indent="-348043" algn="l" defTabSz="795527">
              <a:buSzPts val="2300"/>
              <a:defRPr sz="2349"/>
            </a:pPr>
            <a:r>
              <a:t>BCUT</a:t>
            </a:r>
          </a:p>
          <a:p>
            <a:pPr marL="397763" indent="-348043" algn="l" defTabSz="795527">
              <a:buSzPts val="2300"/>
              <a:defRPr sz="2349"/>
            </a:pPr>
            <a:r>
              <a:t>BalabanJ</a:t>
            </a:r>
          </a:p>
          <a:p>
            <a:pPr marL="397763" indent="-348043" algn="l" defTabSz="795527">
              <a:buSzPts val="2300"/>
              <a:defRPr sz="2349"/>
            </a:pPr>
            <a:r>
              <a:t>BaryszMatrix</a:t>
            </a:r>
          </a:p>
          <a:p>
            <a:pPr marL="397763" indent="-348043" algn="l" defTabSz="795527">
              <a:buSzPts val="2300"/>
              <a:defRPr sz="2349"/>
            </a:pPr>
            <a:r>
              <a:t>BertzCT</a:t>
            </a:r>
          </a:p>
          <a:p>
            <a:pPr marL="397763" indent="-348043" algn="l" defTabSz="795527">
              <a:buSzPts val="2300"/>
              <a:defRPr sz="2349"/>
            </a:pPr>
            <a:r>
              <a:t>BondCount</a:t>
            </a:r>
          </a:p>
          <a:p>
            <a:pPr marL="397763" indent="-348043" algn="l" defTabSz="795527">
              <a:buSzPts val="2300"/>
              <a:defRPr sz="2349"/>
            </a:pPr>
            <a:r>
              <a:t>RNCGRPCG</a:t>
            </a:r>
          </a:p>
          <a:p>
            <a:pPr marL="397763" indent="-348043" algn="l" defTabSz="795527">
              <a:buSzPts val="2300"/>
              <a:defRPr sz="2349"/>
            </a:pPr>
            <a:r>
              <a:t>CarbonTypes</a:t>
            </a:r>
          </a:p>
          <a:p>
            <a:pPr marL="397763" indent="-348043" algn="l" defTabSz="795527">
              <a:buSzPts val="2300"/>
              <a:defRPr sz="2349"/>
            </a:pPr>
            <a:r>
              <a:t>Chi</a:t>
            </a:r>
          </a:p>
          <a:p>
            <a:pPr marL="397763" indent="-348043" algn="l" defTabSz="795527">
              <a:buSzPts val="2300"/>
              <a:defRPr sz="2349"/>
            </a:pPr>
            <a:r>
              <a:t>Constitutional</a:t>
            </a:r>
          </a:p>
          <a:p>
            <a:pPr marL="397763" indent="-348043" algn="l" defTabSz="795527">
              <a:buSzPts val="2300"/>
              <a:defRPr sz="2349"/>
            </a:pPr>
            <a:r>
              <a:t>DetourMatrix</a:t>
            </a:r>
          </a:p>
          <a:p>
            <a:pPr marL="397763" indent="-348043" algn="l" defTabSz="795527">
              <a:buSzPts val="2300"/>
              <a:defRPr sz="2349"/>
            </a:pPr>
            <a:r>
              <a:t>DistanceMatrix</a:t>
            </a:r>
          </a:p>
          <a:p>
            <a:pPr marL="397763" indent="-348043" algn="l" defTabSz="795527">
              <a:buSzPts val="2300"/>
              <a:defRPr sz="2349"/>
            </a:pPr>
            <a:r>
              <a:t>EState</a:t>
            </a:r>
          </a:p>
          <a:p>
            <a:pPr marL="397763" indent="-348043" algn="l" defTabSz="795527">
              <a:buSzPts val="2300"/>
              <a:defRPr sz="2349"/>
            </a:pPr>
            <a:r>
              <a:t>EccentricConnectivityIndex</a:t>
            </a:r>
          </a:p>
          <a:p>
            <a:pPr marL="397763" indent="-348043" algn="l" defTabSz="795527">
              <a:buSzPts val="2300"/>
              <a:defRPr sz="2349"/>
            </a:pPr>
            <a:r>
              <a:t>ExtendedTopochemicalAtom</a:t>
            </a:r>
          </a:p>
          <a:p>
            <a:pPr marL="397763" indent="-348043" algn="l" defTabSz="795527">
              <a:buSzPts val="2300"/>
              <a:defRPr sz="2349"/>
            </a:pPr>
            <a:r>
              <a:t>FragmentComplexity</a:t>
            </a:r>
          </a:p>
          <a:p>
            <a:pPr marL="397763" indent="-348043" algn="l" defTabSz="795527">
              <a:buSzPts val="2300"/>
              <a:defRPr sz="2349"/>
            </a:pPr>
            <a:r>
              <a:t>Framework</a:t>
            </a:r>
          </a:p>
          <a:p>
            <a:pPr marL="397763" indent="-348043" algn="l" defTabSz="795527">
              <a:buSzPts val="2300"/>
              <a:defRPr sz="2349"/>
            </a:pPr>
            <a:r>
              <a:t>HydrogenBond</a:t>
            </a:r>
          </a:p>
        </p:txBody>
      </p:sp>
      <p:sp>
        <p:nvSpPr>
          <p:cNvPr id="183" name="InformationContent*…"/>
          <p:cNvSpPr txBox="1"/>
          <p:nvPr/>
        </p:nvSpPr>
        <p:spPr>
          <a:xfrm>
            <a:off x="10443500" y="1602773"/>
            <a:ext cx="5358860" cy="79874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marL="420623" indent="-368046" defTabSz="841247">
              <a:buClr>
                <a:srgbClr val="000000"/>
              </a:buClr>
              <a:buSzPts val="2400"/>
              <a:buFont typeface="Arial"/>
              <a:buChar char="●"/>
              <a:defRPr sz="2484">
                <a:solidFill>
                  <a:srgbClr val="FF2600"/>
                </a:solidFill>
              </a:defRPr>
            </a:pPr>
            <a:r>
              <a:t>InformationContent*</a:t>
            </a:r>
          </a:p>
          <a:p>
            <a:pPr marL="420623" indent="-368046" defTabSz="841247">
              <a:buClr>
                <a:srgbClr val="000000"/>
              </a:buClr>
              <a:buSzPts val="2400"/>
              <a:buFont typeface="Arial"/>
              <a:buChar char="●"/>
              <a:defRPr sz="2484"/>
            </a:pPr>
            <a:r>
              <a:t>KappaShapeIndex</a:t>
            </a:r>
          </a:p>
          <a:p>
            <a:pPr marL="420623" indent="-368046" defTabSz="841247">
              <a:buClr>
                <a:srgbClr val="000000"/>
              </a:buClr>
              <a:buSzPts val="2400"/>
              <a:buFont typeface="Arial"/>
              <a:buChar char="●"/>
              <a:defRPr sz="2484"/>
            </a:pPr>
            <a:r>
              <a:t>Lipinski</a:t>
            </a:r>
          </a:p>
          <a:p>
            <a:pPr marL="420623" indent="-368046" defTabSz="841247">
              <a:buClr>
                <a:srgbClr val="000000"/>
              </a:buClr>
              <a:buSzPts val="2400"/>
              <a:buFont typeface="Arial"/>
              <a:buChar char="●"/>
              <a:defRPr sz="2484"/>
            </a:pPr>
            <a:r>
              <a:t>LogS</a:t>
            </a:r>
          </a:p>
          <a:p>
            <a:pPr marL="420623" indent="-368046" defTabSz="841247">
              <a:buClr>
                <a:srgbClr val="000000"/>
              </a:buClr>
              <a:buSzPts val="2400"/>
              <a:buFont typeface="Arial"/>
              <a:buChar char="●"/>
              <a:defRPr sz="2484"/>
            </a:pPr>
            <a:r>
              <a:t>McGowanVolume</a:t>
            </a:r>
          </a:p>
          <a:p>
            <a:pPr marL="420623" indent="-368046" defTabSz="841247">
              <a:buClr>
                <a:srgbClr val="000000"/>
              </a:buClr>
              <a:buSzPts val="2400"/>
              <a:buFont typeface="Arial"/>
              <a:buChar char="●"/>
              <a:defRPr sz="2484"/>
            </a:pPr>
            <a:r>
              <a:t>MoeType</a:t>
            </a:r>
          </a:p>
          <a:p>
            <a:pPr marL="420623" indent="-368046" defTabSz="841247">
              <a:buClr>
                <a:srgbClr val="000000"/>
              </a:buClr>
              <a:buSzPts val="2400"/>
              <a:buFont typeface="Arial"/>
              <a:buChar char="●"/>
              <a:defRPr sz="2484"/>
            </a:pPr>
            <a:r>
              <a:t>MolecularDistanceEdge</a:t>
            </a:r>
          </a:p>
          <a:p>
            <a:pPr marL="420623" indent="-368046" defTabSz="841247">
              <a:buClr>
                <a:srgbClr val="000000"/>
              </a:buClr>
              <a:buSzPts val="2400"/>
              <a:buFont typeface="Arial"/>
              <a:buChar char="●"/>
              <a:defRPr sz="2484"/>
            </a:pPr>
            <a:r>
              <a:t>MolecularId</a:t>
            </a:r>
          </a:p>
          <a:p>
            <a:pPr marL="420623" indent="-368046" defTabSz="841247">
              <a:buClr>
                <a:srgbClr val="000000"/>
              </a:buClr>
              <a:buSzPts val="2400"/>
              <a:buFont typeface="Arial"/>
              <a:buChar char="●"/>
              <a:defRPr sz="2484"/>
            </a:pPr>
            <a:r>
              <a:t>PathCount</a:t>
            </a:r>
          </a:p>
          <a:p>
            <a:pPr marL="420623" indent="-368046" defTabSz="841247">
              <a:buClr>
                <a:srgbClr val="000000"/>
              </a:buClr>
              <a:buSzPts val="2400"/>
              <a:buFont typeface="Arial"/>
              <a:buChar char="●"/>
              <a:defRPr sz="2484"/>
            </a:pPr>
            <a:r>
              <a:t>Polarizability</a:t>
            </a:r>
          </a:p>
          <a:p>
            <a:pPr marL="420623" indent="-368046" defTabSz="841247">
              <a:buClr>
                <a:srgbClr val="000000"/>
              </a:buClr>
              <a:buSzPts val="2400"/>
              <a:buFont typeface="Arial"/>
              <a:buChar char="●"/>
              <a:defRPr sz="2484"/>
            </a:pPr>
            <a:r>
              <a:t>RingCount</a:t>
            </a:r>
          </a:p>
          <a:p>
            <a:pPr marL="420623" indent="-368046" defTabSz="841247">
              <a:buClr>
                <a:srgbClr val="000000"/>
              </a:buClr>
              <a:buSzPts val="2400"/>
              <a:buFont typeface="Arial"/>
              <a:buChar char="●"/>
              <a:defRPr sz="2484"/>
            </a:pPr>
            <a:r>
              <a:t>RotatableBond</a:t>
            </a:r>
          </a:p>
          <a:p>
            <a:pPr marL="420623" indent="-368046" defTabSz="841247">
              <a:buClr>
                <a:srgbClr val="000000"/>
              </a:buClr>
              <a:buSzPts val="2400"/>
              <a:buFont typeface="Arial"/>
              <a:buChar char="●"/>
              <a:defRPr sz="2484"/>
            </a:pPr>
            <a:r>
              <a:t>SLogP</a:t>
            </a:r>
          </a:p>
          <a:p>
            <a:pPr marL="420623" indent="-368046" defTabSz="841247">
              <a:buClr>
                <a:srgbClr val="000000"/>
              </a:buClr>
              <a:buSzPts val="2400"/>
              <a:buFont typeface="Arial"/>
              <a:buChar char="●"/>
              <a:defRPr sz="2484"/>
            </a:pPr>
            <a:r>
              <a:t>TopoPSA</a:t>
            </a:r>
          </a:p>
          <a:p>
            <a:pPr marL="420623" indent="-368046" defTabSz="841247">
              <a:buClr>
                <a:srgbClr val="000000"/>
              </a:buClr>
              <a:buSzPts val="2400"/>
              <a:buFont typeface="Arial"/>
              <a:buChar char="●"/>
              <a:defRPr sz="2484"/>
            </a:pPr>
            <a:r>
              <a:t>TopologicalCharge</a:t>
            </a:r>
          </a:p>
          <a:p>
            <a:pPr marL="420623" indent="-368046" defTabSz="841247">
              <a:buClr>
                <a:srgbClr val="000000"/>
              </a:buClr>
              <a:buSzPts val="2400"/>
              <a:buFont typeface="Arial"/>
              <a:buChar char="●"/>
              <a:defRPr sz="2484"/>
            </a:pPr>
            <a:r>
              <a:t>TopologicalIndex</a:t>
            </a:r>
          </a:p>
          <a:p>
            <a:pPr marL="420623" indent="-368046" defTabSz="841247">
              <a:buClr>
                <a:srgbClr val="000000"/>
              </a:buClr>
              <a:buSzPts val="2400"/>
              <a:buFont typeface="Arial"/>
              <a:buChar char="●"/>
              <a:defRPr sz="2484"/>
            </a:pPr>
            <a:r>
              <a:t>VdwVolumeABC</a:t>
            </a:r>
          </a:p>
          <a:p>
            <a:pPr marL="420623" indent="-368046" defTabSz="841247">
              <a:buClr>
                <a:srgbClr val="000000"/>
              </a:buClr>
              <a:buSzPts val="2400"/>
              <a:buFont typeface="Arial"/>
              <a:buChar char="●"/>
              <a:defRPr sz="2484"/>
            </a:pPr>
            <a:r>
              <a:t>VertexAdjacencyInformation</a:t>
            </a:r>
          </a:p>
          <a:p>
            <a:pPr marL="420623" indent="-368046" defTabSz="841247">
              <a:buClr>
                <a:srgbClr val="000000"/>
              </a:buClr>
              <a:buSzPts val="2400"/>
              <a:buFont typeface="Arial"/>
              <a:buChar char="●"/>
              <a:defRPr sz="2484"/>
            </a:pPr>
            <a:r>
              <a:t>WalkCount</a:t>
            </a:r>
          </a:p>
          <a:p>
            <a:pPr marL="420623" indent="-368046" defTabSz="841247">
              <a:buClr>
                <a:srgbClr val="000000"/>
              </a:buClr>
              <a:buSzPts val="2400"/>
              <a:buFont typeface="Arial"/>
              <a:buChar char="●"/>
              <a:defRPr sz="2484"/>
            </a:pPr>
            <a:r>
              <a:t>Weight</a:t>
            </a:r>
          </a:p>
          <a:p>
            <a:pPr marL="420623" indent="-368046" defTabSz="841247">
              <a:buClr>
                <a:srgbClr val="000000"/>
              </a:buClr>
              <a:buSzPts val="2400"/>
              <a:buFont typeface="Arial"/>
              <a:buChar char="●"/>
              <a:defRPr sz="2484"/>
            </a:pPr>
            <a:r>
              <a:t>WienerIndex</a:t>
            </a:r>
          </a:p>
          <a:p>
            <a:pPr marL="420623" indent="-368046" defTabSz="841247">
              <a:buClr>
                <a:srgbClr val="000000"/>
              </a:buClr>
              <a:buSzPts val="2400"/>
              <a:buFont typeface="Arial"/>
              <a:buChar char="●"/>
              <a:defRPr sz="2484"/>
            </a:pPr>
            <a:r>
              <a:t>ZagrebIndex        </a:t>
            </a:r>
          </a:p>
        </p:txBody>
      </p:sp>
      <p:sp>
        <p:nvSpPr>
          <p:cNvPr id="184" name="Padel/Mordred likes"/>
          <p:cNvSpPr txBox="1"/>
          <p:nvPr/>
        </p:nvSpPr>
        <p:spPr>
          <a:xfrm>
            <a:off x="6547445" y="939183"/>
            <a:ext cx="3852268" cy="4566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200"/>
            </a:lvl1pPr>
          </a:lstStyle>
          <a:p>
            <a:pPr/>
            <a:r>
              <a:t>Padel/Mordred likes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lide Number"/>
          <p:cNvSpPr txBox="1"/>
          <p:nvPr>
            <p:ph type="sldNum" sz="quarter" idx="2"/>
          </p:nvPr>
        </p:nvSpPr>
        <p:spPr>
          <a:xfrm>
            <a:off x="17518418" y="9652102"/>
            <a:ext cx="463950" cy="4749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7" name="New features availab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New features available</a:t>
            </a:r>
          </a:p>
        </p:txBody>
      </p:sp>
      <p:pic>
        <p:nvPicPr>
          <p:cNvPr id="188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9935" y="3042674"/>
            <a:ext cx="10972801" cy="467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Pol…"/>
          <p:cNvSpPr txBox="1"/>
          <p:nvPr/>
        </p:nvSpPr>
        <p:spPr>
          <a:xfrm>
            <a:off x="12468489" y="2525105"/>
            <a:ext cx="5358861" cy="5971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marL="457200" indent="-400050">
              <a:buClr>
                <a:srgbClr val="000000"/>
              </a:buClr>
              <a:buSzPts val="2700"/>
              <a:buFont typeface="Arial"/>
              <a:buChar char="●"/>
              <a:defRPr sz="2700"/>
            </a:pPr>
            <a:r>
              <a:t>Pol</a:t>
            </a:r>
          </a:p>
          <a:p>
            <a:pPr marL="457200" indent="-400050">
              <a:buClr>
                <a:srgbClr val="000000"/>
              </a:buClr>
              <a:buSzPts val="2700"/>
              <a:buFont typeface="Arial"/>
              <a:buChar char="●"/>
              <a:defRPr sz="2700"/>
            </a:pPr>
            <a:r>
              <a:t>MR</a:t>
            </a:r>
          </a:p>
          <a:p>
            <a:pPr marL="457200" indent="-400050">
              <a:buClr>
                <a:srgbClr val="000000"/>
              </a:buClr>
              <a:buSzPts val="2700"/>
              <a:buFont typeface="Arial"/>
              <a:buChar char="●"/>
              <a:defRPr sz="2700"/>
            </a:pPr>
            <a:r>
              <a:t>Flexibility</a:t>
            </a:r>
          </a:p>
          <a:p>
            <a:pPr marL="457200" indent="-400050">
              <a:buClr>
                <a:srgbClr val="000000"/>
              </a:buClr>
              <a:buSzPts val="2700"/>
              <a:buFont typeface="Arial"/>
              <a:buChar char="●"/>
              <a:defRPr sz="2700"/>
            </a:pPr>
            <a:r>
              <a:t>Schultz</a:t>
            </a:r>
          </a:p>
          <a:p>
            <a:pPr marL="457200" indent="-400050">
              <a:buClr>
                <a:srgbClr val="000000"/>
              </a:buClr>
              <a:buSzPts val="2700"/>
              <a:buFont typeface="Arial"/>
              <a:buChar char="●"/>
              <a:defRPr sz="2700">
                <a:solidFill>
                  <a:srgbClr val="FF9300"/>
                </a:solidFill>
              </a:defRPr>
            </a:pPr>
            <a:r>
              <a:t>AlphaKappaShapeIndex</a:t>
            </a:r>
          </a:p>
          <a:p>
            <a:pPr marL="457200" indent="-400050">
              <a:buClr>
                <a:srgbClr val="000000"/>
              </a:buClr>
              <a:buSzPts val="2700"/>
              <a:buFont typeface="Arial"/>
              <a:buChar char="●"/>
              <a:defRPr sz="2700">
                <a:solidFill>
                  <a:srgbClr val="0433FF"/>
                </a:solidFill>
              </a:defRPr>
            </a:pPr>
            <a:r>
              <a:t>HEState</a:t>
            </a:r>
          </a:p>
          <a:p>
            <a:pPr marL="457200" indent="-400050">
              <a:buClr>
                <a:srgbClr val="000000"/>
              </a:buClr>
              <a:buSzPts val="2700"/>
              <a:buFont typeface="Arial"/>
              <a:buChar char="●"/>
              <a:defRPr sz="2700">
                <a:solidFill>
                  <a:srgbClr val="0433FF"/>
                </a:solidFill>
              </a:defRPr>
            </a:pPr>
            <a:r>
              <a:t>BEState</a:t>
            </a:r>
          </a:p>
          <a:p>
            <a:pPr marL="457200" indent="-400050">
              <a:buClr>
                <a:srgbClr val="000000"/>
              </a:buClr>
              <a:buSzPts val="2700"/>
              <a:buFont typeface="Arial"/>
              <a:buChar char="●"/>
              <a:defRPr sz="2700">
                <a:solidFill>
                  <a:srgbClr val="AA7942"/>
                </a:solidFill>
              </a:defRPr>
            </a:pPr>
            <a:r>
              <a:t>Abrahams</a:t>
            </a:r>
          </a:p>
          <a:p>
            <a:pPr marL="457200" indent="-400050">
              <a:buClr>
                <a:srgbClr val="000000"/>
              </a:buClr>
              <a:buSzPts val="2700"/>
              <a:buFont typeface="Arial"/>
              <a:buChar char="●"/>
              <a:defRPr sz="2700">
                <a:solidFill>
                  <a:srgbClr val="942192"/>
                </a:solidFill>
              </a:defRPr>
            </a:pPr>
            <a:r>
              <a:t>Triplet indexes</a:t>
            </a:r>
          </a:p>
          <a:p>
            <a:pPr marL="457200" indent="-400050">
              <a:buClr>
                <a:srgbClr val="000000"/>
              </a:buClr>
              <a:buSzPts val="2700"/>
              <a:buFont typeface="Arial"/>
              <a:buChar char="●"/>
              <a:defRPr sz="2700"/>
            </a:pPr>
            <a:r>
              <a:t>Frags (ie SMARTS)</a:t>
            </a:r>
          </a:p>
          <a:p>
            <a:pPr marL="457200" indent="-400050">
              <a:buClr>
                <a:srgbClr val="000000"/>
              </a:buClr>
              <a:buSzPts val="2700"/>
              <a:buFont typeface="Arial"/>
              <a:buChar char="●"/>
              <a:defRPr sz="2700"/>
            </a:pPr>
            <a:r>
              <a:t>AddFeatures (mine)</a:t>
            </a:r>
          </a:p>
        </p:txBody>
      </p:sp>
      <p:sp>
        <p:nvSpPr>
          <p:cNvPr id="190" name="Additional ones (or ported)"/>
          <p:cNvSpPr txBox="1"/>
          <p:nvPr/>
        </p:nvSpPr>
        <p:spPr>
          <a:xfrm>
            <a:off x="12331737" y="2562348"/>
            <a:ext cx="5227837" cy="4566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200"/>
            </a:lvl1pPr>
          </a:lstStyle>
          <a:p>
            <a:pPr/>
            <a:r>
              <a:t>Additional ones (or ported)</a:t>
            </a:r>
          </a:p>
        </p:txBody>
      </p:sp>
      <p:sp>
        <p:nvSpPr>
          <p:cNvPr id="191" name="Total 2D properties: 3585"/>
          <p:cNvSpPr txBox="1"/>
          <p:nvPr/>
        </p:nvSpPr>
        <p:spPr>
          <a:xfrm>
            <a:off x="12429944" y="8205785"/>
            <a:ext cx="4333901" cy="394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2800"/>
            </a:lvl1pPr>
          </a:lstStyle>
          <a:p>
            <a:pPr/>
            <a:r>
              <a:t>Total 2D properties: 3585 </a:t>
            </a:r>
          </a:p>
        </p:txBody>
      </p:sp>
      <p:sp>
        <p:nvSpPr>
          <p:cNvPr id="192" name="H and B EState are “Hydrogens” and “Bond”"/>
          <p:cNvSpPr txBox="1"/>
          <p:nvPr/>
        </p:nvSpPr>
        <p:spPr>
          <a:xfrm>
            <a:off x="1288592" y="8618131"/>
            <a:ext cx="7239329" cy="407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900">
                <a:solidFill>
                  <a:srgbClr val="0433FF"/>
                </a:solidFill>
              </a:defRPr>
            </a:lvl1pPr>
          </a:lstStyle>
          <a:p>
            <a:pPr/>
            <a:r>
              <a:t>H and B EState are “Hydrogens” and “Bond”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lide Number"/>
          <p:cNvSpPr txBox="1"/>
          <p:nvPr>
            <p:ph type="sldNum" sz="quarter" idx="2"/>
          </p:nvPr>
        </p:nvSpPr>
        <p:spPr>
          <a:xfrm>
            <a:off x="17518418" y="9652102"/>
            <a:ext cx="463950" cy="4749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95" name="InformationContents reproducibility and speed"/>
          <p:cNvSpPr txBox="1"/>
          <p:nvPr>
            <p:ph type="title"/>
          </p:nvPr>
        </p:nvSpPr>
        <p:spPr>
          <a:xfrm>
            <a:off x="409028" y="-325930"/>
            <a:ext cx="8748784" cy="1505233"/>
          </a:xfrm>
          <a:prstGeom prst="rect">
            <a:avLst/>
          </a:prstGeom>
        </p:spPr>
        <p:txBody>
          <a:bodyPr/>
          <a:lstStyle>
            <a:lvl1pPr algn="l">
              <a:lnSpc>
                <a:spcPct val="100000"/>
              </a:lnSpc>
              <a:defRPr b="1" sz="27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InformationContents reproducibility and speed</a:t>
            </a:r>
          </a:p>
        </p:txBody>
      </p:sp>
      <p:sp>
        <p:nvSpPr>
          <p:cNvPr id="196" name="Goal Cluster each atom based on the pseudo graph key at a given radius"/>
          <p:cNvSpPr txBox="1"/>
          <p:nvPr/>
        </p:nvSpPr>
        <p:spPr>
          <a:xfrm>
            <a:off x="833486" y="3132086"/>
            <a:ext cx="9763188" cy="3210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2200"/>
            </a:lvl1pPr>
          </a:lstStyle>
          <a:p>
            <a:pPr/>
            <a:r>
              <a:t>Goal Cluster each atom based on the pseudo graph key at a given radius </a:t>
            </a:r>
          </a:p>
        </p:txBody>
      </p:sp>
      <p:sp>
        <p:nvSpPr>
          <p:cNvPr id="197" name="Brut force: build each atom key at a given radius and cluster those key, repeat for each radius (generate full key radius without memory)…"/>
          <p:cNvSpPr txBox="1"/>
          <p:nvPr/>
        </p:nvSpPr>
        <p:spPr>
          <a:xfrm>
            <a:off x="739599" y="4108117"/>
            <a:ext cx="16001491" cy="39037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1900"/>
            </a:pPr>
            <a:r>
              <a:rPr b="1"/>
              <a:t>Brut force</a:t>
            </a:r>
            <a:r>
              <a:t>: build each atom key at a given radius and cluster those key, repeat for each radius (generate full key radius without memory)</a:t>
            </a:r>
          </a:p>
          <a:p>
            <a:pPr>
              <a:defRPr sz="1900"/>
            </a:pPr>
          </a:p>
          <a:p>
            <a:pPr>
              <a:defRPr sz="1900"/>
            </a:pPr>
            <a:r>
              <a:rPr b="1"/>
              <a:t>Mordred</a:t>
            </a:r>
            <a:r>
              <a:t> : build and </a:t>
            </a:r>
            <a:r>
              <a:rPr b="1"/>
              <a:t>store</a:t>
            </a:r>
            <a:r>
              <a:t> in memory each atom key radius and iterate to next radius (radius key growth)</a:t>
            </a:r>
          </a:p>
          <a:p>
            <a:pPr>
              <a:defRPr sz="1900"/>
            </a:pPr>
          </a:p>
          <a:p>
            <a:pPr>
              <a:defRPr sz="1900"/>
            </a:pPr>
            <a:r>
              <a:rPr b="1"/>
              <a:t>Basak &amp; co</a:t>
            </a:r>
            <a:r>
              <a:t> (</a:t>
            </a:r>
            <a:r>
              <a:rPr i="1"/>
              <a:t>1984</a:t>
            </a:r>
            <a:r>
              <a:t>): </a:t>
            </a:r>
          </a:p>
          <a:p>
            <a:pPr>
              <a:defRPr sz="1900"/>
            </a:pPr>
            <a:r>
              <a:t>1. if an atom is in a single cluster stop to investigate this atom it already alone.</a:t>
            </a:r>
          </a:p>
          <a:p>
            <a:pPr>
              <a:defRPr sz="1900"/>
            </a:pPr>
            <a:r>
              <a:t>2. Only compare atoms in a previous cluster during the growth.</a:t>
            </a:r>
          </a:p>
          <a:p>
            <a:pPr>
              <a:defRPr sz="1900"/>
            </a:pPr>
          </a:p>
          <a:p>
            <a:pPr>
              <a:defRPr sz="1900"/>
            </a:pPr>
            <a:r>
              <a:rPr b="1"/>
              <a:t>Basak</a:t>
            </a:r>
            <a:r>
              <a:t> method is regressive so we can improve knowing that: </a:t>
            </a:r>
          </a:p>
          <a:p>
            <a:pPr marL="254000" indent="-254000">
              <a:buSzPct val="100000"/>
              <a:buAutoNum type="arabicPeriod" startAt="1"/>
              <a:defRPr sz="1900"/>
            </a:pPr>
            <a:r>
              <a:t>No need to store key</a:t>
            </a:r>
          </a:p>
          <a:p>
            <a:pPr marL="254000" indent="-254000">
              <a:buSzPct val="100000"/>
              <a:buAutoNum type="arabicPeriod" startAt="1"/>
              <a:defRPr sz="1900"/>
            </a:pPr>
            <a:r>
              <a:t>No need to compare all keys</a:t>
            </a:r>
          </a:p>
          <a:p>
            <a:pPr>
              <a:defRPr sz="1900"/>
            </a:pPr>
            <a:r>
              <a:t>3. </a:t>
            </a:r>
            <a:r>
              <a:rPr>
                <a:solidFill>
                  <a:srgbClr val="FF40FF"/>
                </a:solidFill>
              </a:rPr>
              <a:t>Just look at unvisited next atoms from current radius!</a:t>
            </a:r>
            <a:endParaRPr>
              <a:solidFill>
                <a:srgbClr val="FF40FF"/>
              </a:solidFill>
            </a:endParaRPr>
          </a:p>
          <a:p>
            <a:pPr>
              <a:defRPr sz="1900"/>
            </a:pPr>
          </a:p>
        </p:txBody>
      </p:sp>
      <p:sp>
        <p:nvSpPr>
          <p:cNvPr id="198" name="NEIGHBORHOOD COMPLEXITIES AND SYMMETRY OF CHEMICAL GRAPHS AND THEIR BIOLOGICAL APPLICATIONS, A. B. Roy, S. C. Basak, D. K. Harriss, and V. R. Magnuson 1984"/>
          <p:cNvSpPr txBox="1"/>
          <p:nvPr/>
        </p:nvSpPr>
        <p:spPr>
          <a:xfrm>
            <a:off x="1645721" y="9841685"/>
            <a:ext cx="14935833" cy="19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NEIGHBORHOOD COMPLEXITIES AND SYMMETRY OF CHEMICAL GRAPHS AND THEIR BIOLOGICAL APPLICATIONS, A. B. Roy, S. C. Basak, D. K. Harriss, and V. R. Magnuson 1984</a:t>
            </a:r>
          </a:p>
        </p:txBody>
      </p:sp>
      <p:sp>
        <p:nvSpPr>
          <p:cNvPr id="199" name="“The determination of equivalent vertices and associated information content of a graph depends on the criterion of equivalency… Therefore, the information content of a graph is not unique.”…"/>
          <p:cNvSpPr txBox="1"/>
          <p:nvPr/>
        </p:nvSpPr>
        <p:spPr>
          <a:xfrm>
            <a:off x="488946" y="1049993"/>
            <a:ext cx="17410354" cy="11702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2600"/>
            </a:pPr>
            <a:r>
              <a:t>“The determination of equivalent vertices and associated information content of a graph depends on the criterion of equivalency… Therefore, the information content of a graph is not unique.”  </a:t>
            </a:r>
          </a:p>
          <a:p>
            <a:pPr>
              <a:defRPr i="1" sz="2600">
                <a:solidFill>
                  <a:srgbClr val="FF2600"/>
                </a:solidFill>
              </a:defRPr>
            </a:pPr>
            <a:r>
              <a:t>“… and the depend of the chemical toolkit (like aromaticity)”</a:t>
            </a:r>
          </a:p>
        </p:txBody>
      </p:sp>
      <p:pic>
        <p:nvPicPr>
          <p:cNvPr id="200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41824" y="5479648"/>
            <a:ext cx="3111501" cy="1765301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Explicit Hydrogens"/>
          <p:cNvSpPr txBox="1"/>
          <p:nvPr/>
        </p:nvSpPr>
        <p:spPr>
          <a:xfrm>
            <a:off x="11886002" y="7243144"/>
            <a:ext cx="1623145" cy="1973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/>
            </a:lvl1pPr>
          </a:lstStyle>
          <a:p>
            <a:pPr/>
            <a:r>
              <a:t>Explicit Hydrogens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lide Number"/>
          <p:cNvSpPr txBox="1"/>
          <p:nvPr>
            <p:ph type="sldNum" sz="quarter" idx="2"/>
          </p:nvPr>
        </p:nvSpPr>
        <p:spPr>
          <a:xfrm>
            <a:off x="17518418" y="9652102"/>
            <a:ext cx="463950" cy="4749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04" name="InformationContents reproducibility and speed"/>
          <p:cNvSpPr txBox="1"/>
          <p:nvPr>
            <p:ph type="title"/>
          </p:nvPr>
        </p:nvSpPr>
        <p:spPr>
          <a:xfrm>
            <a:off x="409028" y="-325930"/>
            <a:ext cx="8748784" cy="1505233"/>
          </a:xfrm>
          <a:prstGeom prst="rect">
            <a:avLst/>
          </a:prstGeom>
        </p:spPr>
        <p:txBody>
          <a:bodyPr/>
          <a:lstStyle>
            <a:lvl1pPr algn="l">
              <a:lnSpc>
                <a:spcPct val="100000"/>
              </a:lnSpc>
              <a:defRPr b="1" sz="2700"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r>
              <a:t>InformationContents reproducibility and speed</a:t>
            </a:r>
          </a:p>
        </p:txBody>
      </p:sp>
      <p:sp>
        <p:nvSpPr>
          <p:cNvPr id="205" name="Goal Cluster each atom based on the graph depth"/>
          <p:cNvSpPr txBox="1"/>
          <p:nvPr/>
        </p:nvSpPr>
        <p:spPr>
          <a:xfrm>
            <a:off x="10811836" y="124254"/>
            <a:ext cx="6703840" cy="3210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2200"/>
            </a:lvl1pPr>
          </a:lstStyle>
          <a:p>
            <a:pPr/>
            <a:r>
              <a:t>Goal Cluster each atom based on the graph depth </a:t>
            </a:r>
          </a:p>
        </p:txBody>
      </p:sp>
      <p:sp>
        <p:nvSpPr>
          <p:cNvPr id="206" name="NEIGHBORHOOD COMPLEXITIES AND SYMMETRY OF CHEMICAL GRAPHS AND THEIR BIOLOGICAL APPLICATIONS, A. B. Roy, S. C. Basak, D. K. Harriss, and V. R. Magnuson 1984"/>
          <p:cNvSpPr txBox="1"/>
          <p:nvPr/>
        </p:nvSpPr>
        <p:spPr>
          <a:xfrm>
            <a:off x="1645721" y="9841685"/>
            <a:ext cx="14935833" cy="19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NEIGHBORHOOD COMPLEXITIES AND SYMMETRY OF CHEMICAL GRAPHS AND THEIR BIOLOGICAL APPLICATIONS, A. B. Roy, S. C. Basak, D. K. Harriss, and V. R. Magnuson 1984</a:t>
            </a:r>
          </a:p>
        </p:txBody>
      </p:sp>
      <p:sp>
        <p:nvSpPr>
          <p:cNvPr id="207" name="3 clusters"/>
          <p:cNvSpPr txBox="1"/>
          <p:nvPr/>
        </p:nvSpPr>
        <p:spPr>
          <a:xfrm>
            <a:off x="10681888" y="5415138"/>
            <a:ext cx="1588766" cy="407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i="1" sz="2900"/>
            </a:lvl1pPr>
          </a:lstStyle>
          <a:p>
            <a:pPr/>
            <a:r>
              <a:t>3 clusters</a:t>
            </a:r>
          </a:p>
        </p:txBody>
      </p:sp>
      <p:sp>
        <p:nvSpPr>
          <p:cNvPr id="208" name="6 clusters"/>
          <p:cNvSpPr txBox="1"/>
          <p:nvPr/>
        </p:nvSpPr>
        <p:spPr>
          <a:xfrm>
            <a:off x="14856207" y="5716744"/>
            <a:ext cx="1588766" cy="407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i="1" sz="2900"/>
            </a:lvl1pPr>
          </a:lstStyle>
          <a:p>
            <a:pPr/>
            <a:r>
              <a:t>6 clusters</a:t>
            </a:r>
          </a:p>
        </p:txBody>
      </p:sp>
      <p:sp>
        <p:nvSpPr>
          <p:cNvPr id="209" name="2 clusters, 9 atoms"/>
          <p:cNvSpPr txBox="1"/>
          <p:nvPr/>
        </p:nvSpPr>
        <p:spPr>
          <a:xfrm>
            <a:off x="14267039" y="6135417"/>
            <a:ext cx="3103507" cy="407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900">
                <a:solidFill>
                  <a:srgbClr val="FF40FF"/>
                </a:solidFill>
              </a:defRPr>
            </a:lvl1pPr>
          </a:lstStyle>
          <a:p>
            <a:pPr/>
            <a:r>
              <a:t>2 clusters, 9 atoms</a:t>
            </a:r>
          </a:p>
        </p:txBody>
      </p:sp>
      <p:sp>
        <p:nvSpPr>
          <p:cNvPr id="210" name="3 clusters, 12 atoms"/>
          <p:cNvSpPr txBox="1"/>
          <p:nvPr/>
        </p:nvSpPr>
        <p:spPr>
          <a:xfrm>
            <a:off x="9822102" y="5961286"/>
            <a:ext cx="3308338" cy="407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900">
                <a:solidFill>
                  <a:srgbClr val="FF40FF"/>
                </a:solidFill>
              </a:defRPr>
            </a:lvl1pPr>
          </a:lstStyle>
          <a:p>
            <a:pPr/>
            <a:r>
              <a:t>3 clusters, 12 atoms</a:t>
            </a:r>
          </a:p>
        </p:txBody>
      </p:sp>
      <p:pic>
        <p:nvPicPr>
          <p:cNvPr id="211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16133" y="3765900"/>
            <a:ext cx="6680201" cy="2273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606095" y="4209242"/>
            <a:ext cx="3416301" cy="1066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3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466116" y="4045300"/>
            <a:ext cx="3530601" cy="1714501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“The determination of equivalent vertices and associated information content of a graph depends on the criterion of equivalency… Therefore, the information content of a graph is not unique.”…"/>
          <p:cNvSpPr txBox="1"/>
          <p:nvPr/>
        </p:nvSpPr>
        <p:spPr>
          <a:xfrm>
            <a:off x="488946" y="1049993"/>
            <a:ext cx="17410354" cy="11702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2600"/>
            </a:pPr>
            <a:r>
              <a:t>“The determination of equivalent vertices and associated information content of a graph depends on the criterion of equivalency… Therefore, the information content of a graph is not unique.”  </a:t>
            </a:r>
          </a:p>
          <a:p>
            <a:pPr>
              <a:defRPr i="1" sz="2600">
                <a:solidFill>
                  <a:srgbClr val="FF2600"/>
                </a:solidFill>
              </a:defRPr>
            </a:pPr>
            <a:r>
              <a:t>“… and the depend of the chemical toolkit (like aromaticity)”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lide Number"/>
          <p:cNvSpPr txBox="1"/>
          <p:nvPr>
            <p:ph type="sldNum" sz="quarter" idx="2"/>
          </p:nvPr>
        </p:nvSpPr>
        <p:spPr>
          <a:xfrm>
            <a:off x="17518418" y="9652102"/>
            <a:ext cx="463950" cy="4749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17" name="Xgboost Osmordred example"/>
          <p:cNvSpPr txBox="1"/>
          <p:nvPr>
            <p:ph type="title"/>
          </p:nvPr>
        </p:nvSpPr>
        <p:spPr>
          <a:xfrm>
            <a:off x="555300" y="607398"/>
            <a:ext cx="17177400" cy="893401"/>
          </a:xfrm>
          <a:prstGeom prst="rect">
            <a:avLst/>
          </a:prstGeom>
        </p:spPr>
        <p:txBody>
          <a:bodyPr/>
          <a:lstStyle>
            <a:lvl1pPr defTabSz="859536">
              <a:defRPr sz="4606"/>
            </a:lvl1pPr>
          </a:lstStyle>
          <a:p>
            <a:pPr/>
            <a:r>
              <a:t>Xgboost Osmordred example</a:t>
            </a:r>
          </a:p>
        </p:txBody>
      </p:sp>
      <p:sp>
        <p:nvSpPr>
          <p:cNvPr id="218" name="Chain of Models (ie 18 models)"/>
          <p:cNvSpPr txBox="1"/>
          <p:nvPr/>
        </p:nvSpPr>
        <p:spPr>
          <a:xfrm>
            <a:off x="10018253" y="3249831"/>
            <a:ext cx="5228978" cy="394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2800"/>
            </a:lvl1pPr>
          </a:lstStyle>
          <a:p>
            <a:pPr/>
            <a:r>
              <a:t>Chain of Models (ie 18 models)</a:t>
            </a:r>
          </a:p>
        </p:txBody>
      </p:sp>
      <p:sp>
        <p:nvSpPr>
          <p:cNvPr id="219" name="Multiple regression task* : Density, refractive index, logPow, Abrahams, Boiling Point, Melting Point, Hansens, Flash Point, Vapor pressure, Volatility, Henry Constant"/>
          <p:cNvSpPr txBox="1"/>
          <p:nvPr/>
        </p:nvSpPr>
        <p:spPr>
          <a:xfrm>
            <a:off x="404274" y="1632195"/>
            <a:ext cx="17177400" cy="726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b="1" sz="2500"/>
            </a:lvl1pPr>
          </a:lstStyle>
          <a:p>
            <a:pPr/>
            <a:r>
              <a:t>Multiple regression task* : Density, refractive index, logPow, Abrahams, Boiling Point, Melting Point, Hansens, Flash Point, Vapor pressure, Volatility, Henry Constant</a:t>
            </a:r>
          </a:p>
        </p:txBody>
      </p:sp>
      <p:sp>
        <p:nvSpPr>
          <p:cNvPr id="220" name="Osmordred"/>
          <p:cNvSpPr txBox="1"/>
          <p:nvPr/>
        </p:nvSpPr>
        <p:spPr>
          <a:xfrm>
            <a:off x="662654" y="3764852"/>
            <a:ext cx="1724069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2500">
                <a:solidFill>
                  <a:srgbClr val="242424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</a:lstStyle>
          <a:p>
            <a:pPr/>
            <a:r>
              <a:t>Osmordred</a:t>
            </a:r>
          </a:p>
        </p:txBody>
      </p:sp>
      <p:sp>
        <p:nvSpPr>
          <p:cNvPr id="221" name="Line"/>
          <p:cNvSpPr/>
          <p:nvPr/>
        </p:nvSpPr>
        <p:spPr>
          <a:xfrm>
            <a:off x="2892086" y="3968052"/>
            <a:ext cx="1305597" cy="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222" name="Density"/>
          <p:cNvSpPr txBox="1"/>
          <p:nvPr/>
        </p:nvSpPr>
        <p:spPr>
          <a:xfrm>
            <a:off x="4479537" y="3789096"/>
            <a:ext cx="1159608" cy="3579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2500"/>
            </a:lvl1pPr>
          </a:lstStyle>
          <a:p>
            <a:pPr/>
            <a:r>
              <a:t>Density</a:t>
            </a:r>
          </a:p>
        </p:txBody>
      </p:sp>
      <p:sp>
        <p:nvSpPr>
          <p:cNvPr id="223" name="Osmordred+X_D"/>
          <p:cNvSpPr txBox="1"/>
          <p:nvPr/>
        </p:nvSpPr>
        <p:spPr>
          <a:xfrm>
            <a:off x="662202" y="4464211"/>
            <a:ext cx="2527121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2500">
                <a:solidFill>
                  <a:srgbClr val="242424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</a:lstStyle>
          <a:p>
            <a:pPr/>
            <a:r>
              <a:t>Osmordred+X_D</a:t>
            </a:r>
          </a:p>
        </p:txBody>
      </p:sp>
      <p:sp>
        <p:nvSpPr>
          <p:cNvPr id="224" name="Line"/>
          <p:cNvSpPr/>
          <p:nvPr/>
        </p:nvSpPr>
        <p:spPr>
          <a:xfrm>
            <a:off x="3407263" y="4692811"/>
            <a:ext cx="1305597" cy="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225" name="RI"/>
          <p:cNvSpPr txBox="1"/>
          <p:nvPr/>
        </p:nvSpPr>
        <p:spPr>
          <a:xfrm>
            <a:off x="4930800" y="4475754"/>
            <a:ext cx="330201" cy="3579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2500"/>
            </a:lvl1pPr>
          </a:lstStyle>
          <a:p>
            <a:pPr/>
            <a:r>
              <a:t>RI</a:t>
            </a:r>
          </a:p>
        </p:txBody>
      </p:sp>
      <p:sp>
        <p:nvSpPr>
          <p:cNvPr id="226" name="Xgboost"/>
          <p:cNvSpPr txBox="1"/>
          <p:nvPr/>
        </p:nvSpPr>
        <p:spPr>
          <a:xfrm>
            <a:off x="2801793" y="3256715"/>
            <a:ext cx="1177746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sz="2500">
                <a:solidFill>
                  <a:srgbClr val="242424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</a:lstStyle>
          <a:p>
            <a:pPr/>
            <a:r>
              <a:t>Xgboost</a:t>
            </a:r>
          </a:p>
        </p:txBody>
      </p:sp>
      <p:sp>
        <p:nvSpPr>
          <p:cNvPr id="227" name="Osmordred+X_D+X_RI"/>
          <p:cNvSpPr txBox="1"/>
          <p:nvPr/>
        </p:nvSpPr>
        <p:spPr>
          <a:xfrm>
            <a:off x="663821" y="5246834"/>
            <a:ext cx="3418384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2500">
                <a:solidFill>
                  <a:srgbClr val="242424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</a:lstStyle>
          <a:p>
            <a:pPr/>
            <a:r>
              <a:t>Osmordred+X_D+X_RI</a:t>
            </a:r>
          </a:p>
        </p:txBody>
      </p:sp>
      <p:sp>
        <p:nvSpPr>
          <p:cNvPr id="228" name="Line"/>
          <p:cNvSpPr/>
          <p:nvPr/>
        </p:nvSpPr>
        <p:spPr>
          <a:xfrm>
            <a:off x="4371669" y="5417569"/>
            <a:ext cx="1305597" cy="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229" name="logPow"/>
          <p:cNvSpPr txBox="1"/>
          <p:nvPr/>
        </p:nvSpPr>
        <p:spPr>
          <a:xfrm>
            <a:off x="5803992" y="5238612"/>
            <a:ext cx="1141469" cy="3579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2500"/>
            </a:lvl1pPr>
          </a:lstStyle>
          <a:p>
            <a:pPr/>
            <a:r>
              <a:t>logPow</a:t>
            </a:r>
          </a:p>
        </p:txBody>
      </p:sp>
      <p:sp>
        <p:nvSpPr>
          <p:cNvPr id="230" name="Xgboost"/>
          <p:cNvSpPr txBox="1"/>
          <p:nvPr/>
        </p:nvSpPr>
        <p:spPr>
          <a:xfrm>
            <a:off x="3471189" y="4139931"/>
            <a:ext cx="1177746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sz="2500">
                <a:solidFill>
                  <a:srgbClr val="242424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</a:lstStyle>
          <a:p>
            <a:pPr/>
            <a:r>
              <a:t>Xgboost</a:t>
            </a:r>
          </a:p>
        </p:txBody>
      </p:sp>
      <p:sp>
        <p:nvSpPr>
          <p:cNvPr id="231" name="Osmordred+X_D+…+X_H"/>
          <p:cNvSpPr txBox="1"/>
          <p:nvPr/>
        </p:nvSpPr>
        <p:spPr>
          <a:xfrm>
            <a:off x="718311" y="6417237"/>
            <a:ext cx="3833088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b="1" sz="2500">
                <a:solidFill>
                  <a:srgbClr val="242424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</a:lstStyle>
          <a:p>
            <a:pPr/>
            <a:r>
              <a:t>Osmordred+X_D+…+X_H</a:t>
            </a:r>
          </a:p>
        </p:txBody>
      </p:sp>
      <p:sp>
        <p:nvSpPr>
          <p:cNvPr id="232" name="Line"/>
          <p:cNvSpPr/>
          <p:nvPr/>
        </p:nvSpPr>
        <p:spPr>
          <a:xfrm>
            <a:off x="4650366" y="6645837"/>
            <a:ext cx="1305597" cy="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0" tIns="0" rIns="0" bIns="0"/>
          <a:lstStyle/>
          <a:p>
            <a:pPr/>
          </a:p>
        </p:txBody>
      </p:sp>
      <p:sp>
        <p:nvSpPr>
          <p:cNvPr id="233" name="logS"/>
          <p:cNvSpPr txBox="1"/>
          <p:nvPr/>
        </p:nvSpPr>
        <p:spPr>
          <a:xfrm>
            <a:off x="6243562" y="6466881"/>
            <a:ext cx="700566" cy="3579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2500"/>
            </a:lvl1pPr>
          </a:lstStyle>
          <a:p>
            <a:pPr/>
            <a:r>
              <a:t>logS</a:t>
            </a:r>
          </a:p>
        </p:txBody>
      </p:sp>
      <p:sp>
        <p:nvSpPr>
          <p:cNvPr id="234" name="Xgboost"/>
          <p:cNvSpPr txBox="1"/>
          <p:nvPr/>
        </p:nvSpPr>
        <p:spPr>
          <a:xfrm>
            <a:off x="4431439" y="4923688"/>
            <a:ext cx="1177746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sz="2500">
                <a:solidFill>
                  <a:srgbClr val="242424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</a:lstStyle>
          <a:p>
            <a:pPr/>
            <a:r>
              <a:t>Xgboost</a:t>
            </a:r>
          </a:p>
        </p:txBody>
      </p:sp>
      <p:sp>
        <p:nvSpPr>
          <p:cNvPr id="235" name="Xgboost"/>
          <p:cNvSpPr txBox="1"/>
          <p:nvPr/>
        </p:nvSpPr>
        <p:spPr>
          <a:xfrm>
            <a:off x="4688892" y="6094067"/>
            <a:ext cx="1177746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ctr">
              <a:defRPr sz="2500">
                <a:solidFill>
                  <a:srgbClr val="242424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</a:lstStyle>
          <a:p>
            <a:pPr/>
            <a:r>
              <a:t>Xgboost</a:t>
            </a:r>
          </a:p>
        </p:txBody>
      </p:sp>
      <p:pic>
        <p:nvPicPr>
          <p:cNvPr id="236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98896" y="3699492"/>
            <a:ext cx="11310516" cy="3722064"/>
          </a:xfrm>
          <a:prstGeom prst="rect">
            <a:avLst/>
          </a:prstGeom>
          <a:ln w="12700">
            <a:miter lim="400000"/>
          </a:ln>
        </p:spPr>
      </p:pic>
      <p:sp>
        <p:nvSpPr>
          <p:cNvPr id="237" name="* 22’060 molecules sparse dataset"/>
          <p:cNvSpPr txBox="1"/>
          <p:nvPr/>
        </p:nvSpPr>
        <p:spPr>
          <a:xfrm>
            <a:off x="661749" y="8370264"/>
            <a:ext cx="4858703" cy="3721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defTabSz="1828754">
              <a:lnSpc>
                <a:spcPct val="90000"/>
              </a:lnSpc>
              <a:spcBef>
                <a:spcPts val="3300"/>
              </a:spcBef>
              <a:defRPr i="1" sz="25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* 22’060 molecules sparse dataset</a:t>
            </a:r>
          </a:p>
        </p:txBody>
      </p:sp>
      <p:sp>
        <p:nvSpPr>
          <p:cNvPr id="238" name="Features"/>
          <p:cNvSpPr txBox="1"/>
          <p:nvPr/>
        </p:nvSpPr>
        <p:spPr>
          <a:xfrm>
            <a:off x="676426" y="3200458"/>
            <a:ext cx="1416002" cy="394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800"/>
            </a:lvl1pPr>
          </a:lstStyle>
          <a:p>
            <a:pPr/>
            <a:r>
              <a:t>Features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lide Number"/>
          <p:cNvSpPr txBox="1"/>
          <p:nvPr>
            <p:ph type="sldNum" sz="quarter" idx="2"/>
          </p:nvPr>
        </p:nvSpPr>
        <p:spPr>
          <a:xfrm>
            <a:off x="17518418" y="9652102"/>
            <a:ext cx="463950" cy="4749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1" name="GNN ~ Xgboost with Osmordre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59536">
              <a:defRPr sz="4606"/>
            </a:lvl1pPr>
          </a:lstStyle>
          <a:p>
            <a:pPr/>
            <a:r>
              <a:t>GNN ~ Xgboost with Osmordred</a:t>
            </a:r>
          </a:p>
        </p:txBody>
      </p:sp>
      <p:pic>
        <p:nvPicPr>
          <p:cNvPr id="242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994713"/>
            <a:ext cx="18288001" cy="6027889"/>
          </a:xfrm>
          <a:prstGeom prst="rect">
            <a:avLst/>
          </a:prstGeom>
          <a:ln w="12700">
            <a:miter lim="400000"/>
          </a:ln>
        </p:spPr>
      </p:pic>
      <p:sp>
        <p:nvSpPr>
          <p:cNvPr id="243" name="* 22’060 molecules sparse dataset"/>
          <p:cNvSpPr txBox="1"/>
          <p:nvPr/>
        </p:nvSpPr>
        <p:spPr>
          <a:xfrm>
            <a:off x="7201605" y="8635370"/>
            <a:ext cx="4858703" cy="3721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defTabSz="1828754">
              <a:lnSpc>
                <a:spcPct val="90000"/>
              </a:lnSpc>
              <a:spcBef>
                <a:spcPts val="3300"/>
              </a:spcBef>
              <a:defRPr i="1" sz="25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* 22’060 molecules sparse dataset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0305" y="1372448"/>
            <a:ext cx="10566401" cy="6261101"/>
          </a:xfrm>
          <a:prstGeom prst="rect">
            <a:avLst/>
          </a:prstGeom>
          <a:ln w="12700">
            <a:miter lim="400000"/>
          </a:ln>
        </p:spPr>
      </p:pic>
      <p:sp>
        <p:nvSpPr>
          <p:cNvPr id="246" name="Normalize and Prune Osmordred features"/>
          <p:cNvSpPr txBox="1"/>
          <p:nvPr/>
        </p:nvSpPr>
        <p:spPr>
          <a:xfrm>
            <a:off x="580669" y="611864"/>
            <a:ext cx="7557096" cy="4566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3200"/>
            </a:lvl1pPr>
          </a:lstStyle>
          <a:p>
            <a:pPr/>
            <a:r>
              <a:t>Normalize and Prune Osmordred features</a:t>
            </a:r>
          </a:p>
        </p:txBody>
      </p:sp>
      <p:sp>
        <p:nvSpPr>
          <p:cNvPr id="247" name="Remove static features, low variance features, highly correlated features"/>
          <p:cNvSpPr txBox="1"/>
          <p:nvPr/>
        </p:nvSpPr>
        <p:spPr>
          <a:xfrm>
            <a:off x="850354" y="8483289"/>
            <a:ext cx="13837048" cy="481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3400"/>
            </a:lvl1pPr>
          </a:lstStyle>
          <a:p>
            <a:pPr/>
            <a:r>
              <a:t>Remove static features, low variance features, highly correlated features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peed example"/>
          <p:cNvSpPr txBox="1"/>
          <p:nvPr/>
        </p:nvSpPr>
        <p:spPr>
          <a:xfrm>
            <a:off x="816643" y="595009"/>
            <a:ext cx="2836864" cy="4566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3200"/>
            </a:lvl1pPr>
          </a:lstStyle>
          <a:p>
            <a:pPr/>
            <a:r>
              <a:t>Speed example</a:t>
            </a:r>
          </a:p>
        </p:txBody>
      </p:sp>
      <p:sp>
        <p:nvSpPr>
          <p:cNvPr id="250" name="30 threads on a server"/>
          <p:cNvSpPr txBox="1"/>
          <p:nvPr/>
        </p:nvSpPr>
        <p:spPr>
          <a:xfrm>
            <a:off x="640294" y="1650441"/>
            <a:ext cx="3383503" cy="3579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2500"/>
            </a:lvl1pPr>
          </a:lstStyle>
          <a:p>
            <a:pPr/>
            <a:r>
              <a:t>30 threads on a server</a:t>
            </a:r>
          </a:p>
        </p:txBody>
      </p:sp>
      <p:pic>
        <p:nvPicPr>
          <p:cNvPr id="251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1997" y="4170772"/>
            <a:ext cx="12407901" cy="990601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Graph featuring single thread"/>
          <p:cNvSpPr txBox="1"/>
          <p:nvPr/>
        </p:nvSpPr>
        <p:spPr>
          <a:xfrm>
            <a:off x="632911" y="3561541"/>
            <a:ext cx="6047732" cy="382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b="1" sz="2600"/>
            </a:lvl1pPr>
          </a:lstStyle>
          <a:p>
            <a:pPr/>
            <a:r>
              <a:t>Graph featuring single thread</a:t>
            </a:r>
          </a:p>
        </p:txBody>
      </p:sp>
      <p:pic>
        <p:nvPicPr>
          <p:cNvPr id="253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6597" y="2271628"/>
            <a:ext cx="12407901" cy="679131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Much simpler task…"/>
          <p:cNvSpPr txBox="1"/>
          <p:nvPr/>
        </p:nvSpPr>
        <p:spPr>
          <a:xfrm>
            <a:off x="13441263" y="4474831"/>
            <a:ext cx="3347437" cy="3824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2700"/>
            </a:lvl1pPr>
          </a:lstStyle>
          <a:p>
            <a:pPr/>
            <a:r>
              <a:t>Much simpler task…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lide Number"/>
          <p:cNvSpPr txBox="1"/>
          <p:nvPr>
            <p:ph type="sldNum" sz="quarter" idx="2"/>
          </p:nvPr>
        </p:nvSpPr>
        <p:spPr>
          <a:xfrm>
            <a:off x="17518418" y="9652102"/>
            <a:ext cx="463950" cy="4749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7" name="Better normalize dat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Better normalize data</a:t>
            </a:r>
          </a:p>
        </p:txBody>
      </p:sp>
      <p:pic>
        <p:nvPicPr>
          <p:cNvPr id="258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9890" y="3114455"/>
            <a:ext cx="10706101" cy="965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9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3190" y="4451350"/>
            <a:ext cx="8978901" cy="1358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60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271597" y="2890949"/>
            <a:ext cx="6801601" cy="3737400"/>
          </a:xfrm>
          <a:prstGeom prst="rect">
            <a:avLst/>
          </a:prstGeom>
          <a:ln w="12700">
            <a:miter lim="400000"/>
          </a:ln>
        </p:spPr>
      </p:pic>
      <p:sp>
        <p:nvSpPr>
          <p:cNvPr id="261" name="Th = 33"/>
          <p:cNvSpPr txBox="1"/>
          <p:nvPr/>
        </p:nvSpPr>
        <p:spPr>
          <a:xfrm>
            <a:off x="14115474" y="6865180"/>
            <a:ext cx="1733192" cy="5425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900"/>
            </a:lvl1pPr>
          </a:lstStyle>
          <a:p>
            <a:pPr/>
            <a:r>
              <a:t>Th = 33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95;p11"/>
          <p:cNvSpPr txBox="1"/>
          <p:nvPr>
            <p:ph type="title"/>
          </p:nvPr>
        </p:nvSpPr>
        <p:spPr>
          <a:xfrm>
            <a:off x="2666550" y="3762919"/>
            <a:ext cx="12954900" cy="971701"/>
          </a:xfrm>
          <a:prstGeom prst="rect">
            <a:avLst/>
          </a:prstGeom>
        </p:spPr>
        <p:txBody>
          <a:bodyPr/>
          <a:lstStyle>
            <a:lvl1pPr defTabSz="539495">
              <a:defRPr sz="5192"/>
            </a:lvl1pPr>
          </a:lstStyle>
          <a:p>
            <a:pPr/>
            <a:r>
              <a:t>Osmordred &amp; more</a:t>
            </a:r>
          </a:p>
        </p:txBody>
      </p:sp>
      <p:sp>
        <p:nvSpPr>
          <p:cNvPr id="128" name="Dr. Guillaume Godin…"/>
          <p:cNvSpPr txBox="1"/>
          <p:nvPr/>
        </p:nvSpPr>
        <p:spPr>
          <a:xfrm>
            <a:off x="6765755" y="5203464"/>
            <a:ext cx="4992465" cy="331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defRPr sz="2600"/>
            </a:pPr>
            <a:r>
              <a:t>Dr. Guillaume Godin</a:t>
            </a:r>
          </a:p>
          <a:p>
            <a:pPr algn="ctr">
              <a:defRPr sz="2600"/>
            </a:pPr>
          </a:p>
          <a:p>
            <a:pPr algn="ctr">
              <a:defRPr sz="2600"/>
            </a:pPr>
            <a:r>
              <a:t>Principal ML Engineer / AI director</a:t>
            </a:r>
          </a:p>
          <a:p>
            <a:pPr algn="ctr">
              <a:defRPr sz="2600"/>
            </a:pPr>
          </a:p>
          <a:p>
            <a:pPr algn="ctr">
              <a:defRPr b="1" sz="2600"/>
            </a:pPr>
            <a:r>
              <a:t>Osmo</a:t>
            </a:r>
          </a:p>
          <a:p>
            <a:pPr algn="ctr">
              <a:defRPr b="1" sz="2600"/>
            </a:pPr>
          </a:p>
          <a:p>
            <a:pPr algn="ctr" defTabSz="457200">
              <a:defRPr b="1" sz="2600">
                <a:solidFill>
                  <a:srgbClr val="1E0A3C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North American RDKit UGM</a:t>
            </a:r>
          </a:p>
          <a:p>
            <a:pPr algn="ctr" defTabSz="457200">
              <a:defRPr b="1" sz="1800">
                <a:solidFill>
                  <a:srgbClr val="1E0A3C"/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  <a:p>
            <a:pPr algn="ctr" defTabSz="457200">
              <a:defRPr b="1" sz="1800">
                <a:solidFill>
                  <a:srgbClr val="1E0A3C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April 10-11 2025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81555" y="2101528"/>
            <a:ext cx="12597334" cy="8219183"/>
          </a:xfrm>
          <a:prstGeom prst="rect">
            <a:avLst/>
          </a:prstGeom>
          <a:ln w="12700">
            <a:miter lim="400000"/>
          </a:ln>
        </p:spPr>
      </p:pic>
      <p:sp>
        <p:nvSpPr>
          <p:cNvPr id="264" name="Better normalize data"/>
          <p:cNvSpPr txBox="1"/>
          <p:nvPr>
            <p:ph type="title" idx="4294967295"/>
          </p:nvPr>
        </p:nvSpPr>
        <p:spPr>
          <a:xfrm>
            <a:off x="468599" y="615474"/>
            <a:ext cx="6801602" cy="1696501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lnSpc>
                <a:spcPct val="90000"/>
              </a:lnSpc>
              <a:defRPr sz="4900">
                <a:solidFill>
                  <a:srgbClr val="242424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</a:lstStyle>
          <a:p>
            <a:pPr/>
            <a:r>
              <a:t>Better normalize data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lide Number"/>
          <p:cNvSpPr txBox="1"/>
          <p:nvPr>
            <p:ph type="sldNum" sz="quarter" idx="2"/>
          </p:nvPr>
        </p:nvSpPr>
        <p:spPr>
          <a:xfrm>
            <a:off x="17518418" y="9652102"/>
            <a:ext cx="463950" cy="4749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67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149" y="3246283"/>
            <a:ext cx="18173701" cy="5918201"/>
          </a:xfrm>
          <a:prstGeom prst="rect">
            <a:avLst/>
          </a:prstGeom>
          <a:ln w="12700">
            <a:miter lim="400000"/>
          </a:ln>
        </p:spPr>
      </p:pic>
      <p:sp>
        <p:nvSpPr>
          <p:cNvPr id="268" name="PatWalters evaluation"/>
          <p:cNvSpPr txBox="1"/>
          <p:nvPr/>
        </p:nvSpPr>
        <p:spPr>
          <a:xfrm>
            <a:off x="586289" y="369142"/>
            <a:ext cx="4878506" cy="518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700"/>
            </a:lvl1pPr>
          </a:lstStyle>
          <a:p>
            <a:pPr/>
            <a:r>
              <a:t>PatWalters evaluation</a:t>
            </a:r>
          </a:p>
        </p:txBody>
      </p:sp>
      <p:sp>
        <p:nvSpPr>
          <p:cNvPr id="269" name="https://github.com/osmoai/osmordred"/>
          <p:cNvSpPr txBox="1"/>
          <p:nvPr/>
        </p:nvSpPr>
        <p:spPr>
          <a:xfrm>
            <a:off x="8650964" y="1413936"/>
            <a:ext cx="8471131" cy="518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700"/>
            </a:lvl1pPr>
          </a:lstStyle>
          <a:p>
            <a:pPr/>
            <a:r>
              <a:t>https://github.com/osmoai/osmordred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lide Number"/>
          <p:cNvSpPr txBox="1"/>
          <p:nvPr>
            <p:ph type="sldNum" sz="quarter" idx="2"/>
          </p:nvPr>
        </p:nvSpPr>
        <p:spPr>
          <a:xfrm>
            <a:off x="17518418" y="9652102"/>
            <a:ext cx="463950" cy="4749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72" name="https://github.com/osmoai/osmordred"/>
          <p:cNvSpPr txBox="1"/>
          <p:nvPr/>
        </p:nvSpPr>
        <p:spPr>
          <a:xfrm>
            <a:off x="8650965" y="1401236"/>
            <a:ext cx="8471130" cy="518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700"/>
            </a:lvl1pPr>
          </a:lstStyle>
          <a:p>
            <a:pPr/>
            <a:r>
              <a:t>https://github.com/osmoai/osmordred</a:t>
            </a:r>
          </a:p>
        </p:txBody>
      </p:sp>
      <p:pic>
        <p:nvPicPr>
          <p:cNvPr id="273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97677" y="2878022"/>
            <a:ext cx="13883046" cy="6934020"/>
          </a:xfrm>
          <a:prstGeom prst="rect">
            <a:avLst/>
          </a:prstGeom>
          <a:ln w="12700">
            <a:miter lim="400000"/>
          </a:ln>
        </p:spPr>
      </p:pic>
      <p:sp>
        <p:nvSpPr>
          <p:cNvPr id="274" name="https://github.com/PatWalters/practical_cheminformatics_posts/blob/main/adme_comparison/ADME_Comparison.ipynb"/>
          <p:cNvSpPr txBox="1"/>
          <p:nvPr/>
        </p:nvSpPr>
        <p:spPr>
          <a:xfrm>
            <a:off x="1877812" y="9722904"/>
            <a:ext cx="15408853" cy="3333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300"/>
            </a:lvl1pPr>
          </a:lstStyle>
          <a:p>
            <a:pPr/>
            <a:r>
              <a:t>https://github.com/PatWalters/practical_cheminformatics_posts/blob/main/adme_comparison/ADME_Comparison.ipynb</a:t>
            </a:r>
          </a:p>
        </p:txBody>
      </p:sp>
      <p:sp>
        <p:nvSpPr>
          <p:cNvPr id="275" name="PatWalters evaluation"/>
          <p:cNvSpPr txBox="1"/>
          <p:nvPr/>
        </p:nvSpPr>
        <p:spPr>
          <a:xfrm>
            <a:off x="586289" y="356442"/>
            <a:ext cx="4878506" cy="518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700"/>
            </a:lvl1pPr>
          </a:lstStyle>
          <a:p>
            <a:pPr/>
            <a:r>
              <a:t>PatWalters evaluation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lide Number"/>
          <p:cNvSpPr txBox="1"/>
          <p:nvPr>
            <p:ph type="sldNum" sz="quarter" idx="2"/>
          </p:nvPr>
        </p:nvSpPr>
        <p:spPr>
          <a:xfrm>
            <a:off x="17518418" y="9652102"/>
            <a:ext cx="463950" cy="4749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78" name="https://github.com/osmoai/osmordred"/>
          <p:cNvSpPr txBox="1"/>
          <p:nvPr/>
        </p:nvSpPr>
        <p:spPr>
          <a:xfrm>
            <a:off x="8650964" y="1413936"/>
            <a:ext cx="8471131" cy="518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700"/>
            </a:lvl1pPr>
          </a:lstStyle>
          <a:p>
            <a:pPr/>
            <a:r>
              <a:t>https://github.com/osmoai/osmordred</a:t>
            </a:r>
          </a:p>
        </p:txBody>
      </p:sp>
      <p:sp>
        <p:nvSpPr>
          <p:cNvPr id="279" name="https://github.com/PatWalters/practical_cheminformatics_posts/blob/main/adme_comparison/ADME_Comparison.ipynb"/>
          <p:cNvSpPr txBox="1"/>
          <p:nvPr/>
        </p:nvSpPr>
        <p:spPr>
          <a:xfrm>
            <a:off x="1877812" y="9722904"/>
            <a:ext cx="15408853" cy="3333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300"/>
            </a:lvl1pPr>
          </a:lstStyle>
          <a:p>
            <a:pPr/>
            <a:r>
              <a:t>https://github.com/PatWalters/practical_cheminformatics_posts/blob/main/adme_comparison/ADME_Comparison.ipynb</a:t>
            </a:r>
          </a:p>
        </p:txBody>
      </p:sp>
      <p:sp>
        <p:nvSpPr>
          <p:cNvPr id="280" name="PatWalters evaluation"/>
          <p:cNvSpPr txBox="1"/>
          <p:nvPr/>
        </p:nvSpPr>
        <p:spPr>
          <a:xfrm>
            <a:off x="586289" y="369142"/>
            <a:ext cx="4878506" cy="518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700"/>
            </a:lvl1pPr>
          </a:lstStyle>
          <a:p>
            <a:pPr/>
            <a:r>
              <a:t>PatWalters evaluation</a:t>
            </a:r>
          </a:p>
        </p:txBody>
      </p:sp>
      <p:pic>
        <p:nvPicPr>
          <p:cNvPr id="281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63172" y="2986728"/>
            <a:ext cx="13756694" cy="67019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lide Number"/>
          <p:cNvSpPr txBox="1"/>
          <p:nvPr>
            <p:ph type="sldNum" sz="quarter" idx="2"/>
          </p:nvPr>
        </p:nvSpPr>
        <p:spPr>
          <a:xfrm>
            <a:off x="17518418" y="9652102"/>
            <a:ext cx="463950" cy="4749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84" name="https://github.com/osmoai/osmordred"/>
          <p:cNvSpPr txBox="1"/>
          <p:nvPr/>
        </p:nvSpPr>
        <p:spPr>
          <a:xfrm>
            <a:off x="8650964" y="1413936"/>
            <a:ext cx="8471131" cy="518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700"/>
            </a:lvl1pPr>
          </a:lstStyle>
          <a:p>
            <a:pPr/>
            <a:r>
              <a:t>https://github.com/osmoai/osmordred</a:t>
            </a:r>
          </a:p>
        </p:txBody>
      </p:sp>
      <p:sp>
        <p:nvSpPr>
          <p:cNvPr id="285" name="https://github.com/PatWalters/practical_cheminformatics_posts/blob/main/adme_comparison/ADME_Comparison.ipynb"/>
          <p:cNvSpPr txBox="1"/>
          <p:nvPr/>
        </p:nvSpPr>
        <p:spPr>
          <a:xfrm>
            <a:off x="1877812" y="9722904"/>
            <a:ext cx="15408853" cy="3333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300"/>
            </a:lvl1pPr>
          </a:lstStyle>
          <a:p>
            <a:pPr/>
            <a:r>
              <a:t>https://github.com/PatWalters/practical_cheminformatics_posts/blob/main/adme_comparison/ADME_Comparison.ipynb</a:t>
            </a:r>
          </a:p>
        </p:txBody>
      </p:sp>
      <p:sp>
        <p:nvSpPr>
          <p:cNvPr id="286" name="PatWalters evaluation"/>
          <p:cNvSpPr txBox="1"/>
          <p:nvPr/>
        </p:nvSpPr>
        <p:spPr>
          <a:xfrm>
            <a:off x="586289" y="369142"/>
            <a:ext cx="4878506" cy="518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3700"/>
            </a:lvl1pPr>
          </a:lstStyle>
          <a:p>
            <a:pPr/>
            <a:r>
              <a:t>PatWalters evaluation</a:t>
            </a:r>
          </a:p>
        </p:txBody>
      </p:sp>
      <p:pic>
        <p:nvPicPr>
          <p:cNvPr id="287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40173" y="3040099"/>
            <a:ext cx="13413945" cy="64659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Current status:…"/>
          <p:cNvSpPr txBox="1"/>
          <p:nvPr>
            <p:ph type="title"/>
          </p:nvPr>
        </p:nvSpPr>
        <p:spPr>
          <a:xfrm>
            <a:off x="572561" y="1172555"/>
            <a:ext cx="13569554" cy="3384951"/>
          </a:xfrm>
          <a:prstGeom prst="rect">
            <a:avLst/>
          </a:prstGeom>
        </p:spPr>
        <p:txBody>
          <a:bodyPr/>
          <a:lstStyle/>
          <a:p>
            <a:pPr algn="l" defTabSz="438911">
              <a:defRPr sz="3600"/>
            </a:pPr>
            <a:r>
              <a:t>Current status:</a:t>
            </a:r>
          </a:p>
          <a:p>
            <a:pPr marL="360947" indent="-360947" algn="l" defTabSz="438911">
              <a:buSzPct val="60000"/>
              <a:defRPr sz="3600"/>
            </a:pPr>
            <a:r>
              <a:t>Only 2D descriptors for speed (from Chemopy, Padel, Mordred)</a:t>
            </a:r>
          </a:p>
          <a:p>
            <a:pPr marL="360947" indent="-360947" algn="l" defTabSz="438911">
              <a:buSzPct val="60000"/>
              <a:defRPr sz="3600"/>
            </a:pPr>
            <a:r>
              <a:t>Move to cpp version python codes already in RDKit</a:t>
            </a:r>
          </a:p>
          <a:p>
            <a:pPr marL="360947" indent="-360947" algn="l" defTabSz="438911">
              <a:buSzPct val="60000"/>
              <a:defRPr sz="3600"/>
            </a:pPr>
            <a:r>
              <a:t>Adding more descriptors Estate derivatives &amp; Basak  </a:t>
            </a:r>
          </a:p>
          <a:p>
            <a:pPr marL="360947" indent="-360947" algn="l" defTabSz="438911">
              <a:buSzPct val="60000"/>
              <a:defRPr sz="3600"/>
            </a:pPr>
            <a:r>
              <a:t>Cpp / python rdkit native interface</a:t>
            </a:r>
          </a:p>
        </p:txBody>
      </p:sp>
      <p:sp>
        <p:nvSpPr>
          <p:cNvPr id="290" name="Potential improvements :…"/>
          <p:cNvSpPr txBox="1"/>
          <p:nvPr/>
        </p:nvSpPr>
        <p:spPr>
          <a:xfrm>
            <a:off x="667473" y="4761482"/>
            <a:ext cx="6950344" cy="2462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3400"/>
            </a:pPr>
            <a:r>
              <a:t>Potential improvements :</a:t>
            </a:r>
          </a:p>
          <a:p>
            <a:pPr marL="140368" indent="-140368">
              <a:buSzPct val="60000"/>
              <a:buBlip>
                <a:blip r:embed="rId2"/>
              </a:buBlip>
              <a:defRPr sz="3400"/>
            </a:pPr>
            <a:r>
              <a:t> Easier installation</a:t>
            </a:r>
          </a:p>
          <a:p>
            <a:pPr marL="140368" indent="-140368">
              <a:buSzPct val="60000"/>
              <a:buBlip>
                <a:blip r:embed="rId2"/>
              </a:buBlip>
              <a:defRPr sz="3400"/>
            </a:pPr>
            <a:r>
              <a:t> Python to cpp threading</a:t>
            </a:r>
          </a:p>
          <a:p>
            <a:pPr marL="140368" indent="-140368">
              <a:buSzPct val="60000"/>
              <a:buBlip>
                <a:blip r:embed="rId2"/>
              </a:buBlip>
              <a:defRPr sz="3400"/>
            </a:pPr>
            <a:r>
              <a:t> SMARTS substructure threading</a:t>
            </a:r>
          </a:p>
          <a:p>
            <a:pPr marL="140368" indent="-140368">
              <a:buSzPct val="60000"/>
              <a:buBlip>
                <a:blip r:embed="rId2"/>
              </a:buBlip>
              <a:defRPr sz="3400"/>
            </a:pPr>
            <a:r>
              <a:t> Reuse mol input instead of Smiles</a:t>
            </a:r>
          </a:p>
        </p:txBody>
      </p:sp>
      <p:sp>
        <p:nvSpPr>
          <p:cNvPr id="291" name="If there are no feature enough correlated (&gt;0.5) to target, don’t use it !…"/>
          <p:cNvSpPr txBox="1"/>
          <p:nvPr/>
        </p:nvSpPr>
        <p:spPr>
          <a:xfrm>
            <a:off x="101922" y="8699872"/>
            <a:ext cx="18225295" cy="1126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4000"/>
            </a:pPr>
            <a:r>
              <a:t>If there are no feature enough correlated (&gt;0.5) to target, </a:t>
            </a:r>
            <a:r>
              <a:rPr b="1"/>
              <a:t>don’t use it</a:t>
            </a:r>
            <a:r>
              <a:t> !</a:t>
            </a:r>
          </a:p>
          <a:p>
            <a:pPr>
              <a:defRPr sz="4000"/>
            </a:pPr>
            <a:r>
              <a:t>Normalize the features using arcsin transformation function only on large values. </a:t>
            </a:r>
          </a:p>
        </p:txBody>
      </p:sp>
      <p:sp>
        <p:nvSpPr>
          <p:cNvPr id="292" name="Conclusion"/>
          <p:cNvSpPr txBox="1"/>
          <p:nvPr/>
        </p:nvSpPr>
        <p:spPr>
          <a:xfrm>
            <a:off x="380795" y="123781"/>
            <a:ext cx="5727701" cy="228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algn="ctr">
              <a:defRPr sz="7500">
                <a:latin typeface="Frank Ruhl Libre"/>
                <a:ea typeface="Frank Ruhl Libre"/>
                <a:cs typeface="Frank Ruhl Libre"/>
                <a:sym typeface="Frank Ruhl Libre"/>
              </a:defRPr>
            </a:pPr>
            <a:r>
              <a:rPr b="1"/>
              <a:t>Conclusion</a:t>
            </a:r>
            <a:r>
              <a:t>  </a:t>
            </a:r>
          </a:p>
        </p:txBody>
      </p:sp>
      <p:pic>
        <p:nvPicPr>
          <p:cNvPr id="293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097439" y="5061681"/>
            <a:ext cx="9027078" cy="21716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lide Number"/>
          <p:cNvSpPr txBox="1"/>
          <p:nvPr>
            <p:ph type="sldNum" sz="quarter" idx="2"/>
          </p:nvPr>
        </p:nvSpPr>
        <p:spPr>
          <a:xfrm>
            <a:off x="17518418" y="9652102"/>
            <a:ext cx="463950" cy="4749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96" name="Prediction C13 NMR"/>
          <p:cNvSpPr txBox="1"/>
          <p:nvPr>
            <p:ph type="title"/>
          </p:nvPr>
        </p:nvSpPr>
        <p:spPr>
          <a:xfrm>
            <a:off x="30362" y="-338220"/>
            <a:ext cx="6801601" cy="1696501"/>
          </a:xfrm>
          <a:prstGeom prst="rect">
            <a:avLst/>
          </a:prstGeom>
        </p:spPr>
        <p:txBody>
          <a:bodyPr/>
          <a:lstStyle/>
          <a:p>
            <a:pPr/>
            <a:r>
              <a:t>Prediction C13 NMR  </a:t>
            </a:r>
          </a:p>
        </p:txBody>
      </p:sp>
      <p:sp>
        <p:nvSpPr>
          <p:cNvPr id="297" name="Call for new data"/>
          <p:cNvSpPr txBox="1"/>
          <p:nvPr/>
        </p:nvSpPr>
        <p:spPr>
          <a:xfrm>
            <a:off x="12368615" y="108913"/>
            <a:ext cx="5349479" cy="802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5600"/>
            </a:lvl1pPr>
          </a:lstStyle>
          <a:p>
            <a:pPr/>
            <a:r>
              <a:t>Call for new data</a:t>
            </a:r>
          </a:p>
        </p:txBody>
      </p:sp>
      <p:pic>
        <p:nvPicPr>
          <p:cNvPr id="298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5221" y="1074058"/>
            <a:ext cx="15767578" cy="85843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99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31765" y="6168425"/>
            <a:ext cx="3556001" cy="4152901"/>
          </a:xfrm>
          <a:prstGeom prst="rect">
            <a:avLst/>
          </a:prstGeom>
          <a:ln w="12700">
            <a:miter lim="400000"/>
          </a:ln>
        </p:spPr>
      </p:pic>
      <p:sp>
        <p:nvSpPr>
          <p:cNvPr id="300" name="https://www.linkedin.com/in/lpatiny"/>
          <p:cNvSpPr txBox="1"/>
          <p:nvPr/>
        </p:nvSpPr>
        <p:spPr>
          <a:xfrm>
            <a:off x="2404057" y="9730917"/>
            <a:ext cx="5986445" cy="444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3100"/>
            </a:lvl1pPr>
          </a:lstStyle>
          <a:p>
            <a:pPr/>
            <a:r>
              <a:t>https://www.linkedin.com/in/lpatiny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lide Number"/>
          <p:cNvSpPr txBox="1"/>
          <p:nvPr>
            <p:ph type="sldNum" sz="quarter" idx="2"/>
          </p:nvPr>
        </p:nvSpPr>
        <p:spPr>
          <a:xfrm>
            <a:off x="17518418" y="9652102"/>
            <a:ext cx="463950" cy="4749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03" name="Thanks to Osmo team!"/>
          <p:cNvSpPr txBox="1"/>
          <p:nvPr>
            <p:ph type="title"/>
          </p:nvPr>
        </p:nvSpPr>
        <p:spPr>
          <a:xfrm>
            <a:off x="5963550" y="4295250"/>
            <a:ext cx="6801601" cy="1696500"/>
          </a:xfrm>
          <a:prstGeom prst="rect">
            <a:avLst/>
          </a:prstGeom>
        </p:spPr>
        <p:txBody>
          <a:bodyPr/>
          <a:lstStyle/>
          <a:p>
            <a:pPr/>
            <a:r>
              <a:t>Thanks to Osmo team!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En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40079">
              <a:defRPr sz="5250"/>
            </a:lvl1pPr>
          </a:lstStyle>
          <a:p>
            <a:pPr/>
            <a:r>
              <a:t>End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lide Number"/>
          <p:cNvSpPr txBox="1"/>
          <p:nvPr>
            <p:ph type="sldNum" sz="quarter" idx="2"/>
          </p:nvPr>
        </p:nvSpPr>
        <p:spPr>
          <a:xfrm>
            <a:off x="17518418" y="9652102"/>
            <a:ext cx="463950" cy="4749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08" name="Parallelization : Padel (2010) vs Mordred (2018)"/>
          <p:cNvSpPr txBox="1"/>
          <p:nvPr>
            <p:ph type="title"/>
          </p:nvPr>
        </p:nvSpPr>
        <p:spPr>
          <a:xfrm>
            <a:off x="1519531" y="615475"/>
            <a:ext cx="15720886" cy="1696501"/>
          </a:xfrm>
          <a:prstGeom prst="rect">
            <a:avLst/>
          </a:prstGeom>
        </p:spPr>
        <p:txBody>
          <a:bodyPr/>
          <a:lstStyle/>
          <a:p>
            <a:pPr/>
            <a:r>
              <a:t>Parallelization : Padel (2010) vs Mordred (2018)</a:t>
            </a:r>
          </a:p>
        </p:txBody>
      </p:sp>
      <p:pic>
        <p:nvPicPr>
          <p:cNvPr id="309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43494" y="3292886"/>
            <a:ext cx="6082287" cy="5346453"/>
          </a:xfrm>
          <a:prstGeom prst="rect">
            <a:avLst/>
          </a:prstGeom>
          <a:ln w="12700">
            <a:miter lim="400000"/>
          </a:ln>
        </p:spPr>
      </p:pic>
      <p:pic>
        <p:nvPicPr>
          <p:cNvPr id="310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804455" y="3224527"/>
            <a:ext cx="8496301" cy="5080001"/>
          </a:xfrm>
          <a:prstGeom prst="rect">
            <a:avLst/>
          </a:prstGeom>
          <a:ln w="12700">
            <a:miter lim="400000"/>
          </a:ln>
        </p:spPr>
      </p:pic>
      <p:sp>
        <p:nvSpPr>
          <p:cNvPr id="311" name="Java based on CDK"/>
          <p:cNvSpPr txBox="1"/>
          <p:nvPr/>
        </p:nvSpPr>
        <p:spPr>
          <a:xfrm>
            <a:off x="3373988" y="9217080"/>
            <a:ext cx="2621298" cy="32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2200"/>
            </a:lvl1pPr>
          </a:lstStyle>
          <a:p>
            <a:pPr/>
            <a:r>
              <a:t>Java based on CDK</a:t>
            </a:r>
          </a:p>
        </p:txBody>
      </p:sp>
      <p:sp>
        <p:nvSpPr>
          <p:cNvPr id="312" name="Python based on RDKit optimizing duplicated operations on…"/>
          <p:cNvSpPr txBox="1"/>
          <p:nvPr/>
        </p:nvSpPr>
        <p:spPr>
          <a:xfrm>
            <a:off x="9661375" y="9217080"/>
            <a:ext cx="7991154" cy="651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b="1" sz="2200"/>
            </a:pPr>
            <a:r>
              <a:t>Python based on RDKit optimizing duplicated operations on</a:t>
            </a:r>
          </a:p>
          <a:p>
            <a:pPr>
              <a:defRPr b="1" sz="2200"/>
            </a:pPr>
            <a:r>
              <a:t> mol object like distance matrix etc…</a:t>
            </a:r>
          </a:p>
        </p:txBody>
      </p:sp>
      <p:sp>
        <p:nvSpPr>
          <p:cNvPr id="313" name="~1600 Descriptors"/>
          <p:cNvSpPr txBox="1"/>
          <p:nvPr/>
        </p:nvSpPr>
        <p:spPr>
          <a:xfrm>
            <a:off x="8011051" y="6660312"/>
            <a:ext cx="1878950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defTabSz="457200">
              <a:defRPr b="1" sz="1700">
                <a:solidFill>
                  <a:srgbClr val="111111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~1600 Descriptors</a:t>
            </a:r>
          </a:p>
        </p:txBody>
      </p:sp>
      <p:sp>
        <p:nvSpPr>
          <p:cNvPr id="314" name="Arrow"/>
          <p:cNvSpPr/>
          <p:nvPr/>
        </p:nvSpPr>
        <p:spPr>
          <a:xfrm>
            <a:off x="7997151" y="5182711"/>
            <a:ext cx="1906750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0" tIns="0" rIns="0" bIns="0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2972" y="-46265"/>
            <a:ext cx="9107579" cy="78110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123633" y="58905"/>
            <a:ext cx="8839201" cy="5753101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Patent"/>
          <p:cNvSpPr txBox="1"/>
          <p:nvPr/>
        </p:nvSpPr>
        <p:spPr>
          <a:xfrm>
            <a:off x="15362767" y="5323505"/>
            <a:ext cx="893912" cy="34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400"/>
            </a:lvl1pPr>
          </a:lstStyle>
          <a:p>
            <a:pPr/>
            <a:r>
              <a:t>Patent</a:t>
            </a:r>
          </a:p>
        </p:txBody>
      </p:sp>
      <p:sp>
        <p:nvSpPr>
          <p:cNvPr id="133" name="Patent"/>
          <p:cNvSpPr txBox="1"/>
          <p:nvPr/>
        </p:nvSpPr>
        <p:spPr>
          <a:xfrm>
            <a:off x="15362767" y="3478436"/>
            <a:ext cx="893912" cy="34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400"/>
            </a:lvl1pPr>
          </a:lstStyle>
          <a:p>
            <a:pPr/>
            <a:r>
              <a:t>Patent</a:t>
            </a:r>
          </a:p>
        </p:txBody>
      </p:sp>
      <p:pic>
        <p:nvPicPr>
          <p:cNvPr id="134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rcRect l="0" t="0" r="0" b="57354"/>
          <a:stretch>
            <a:fillRect/>
          </a:stretch>
        </p:blipFill>
        <p:spPr>
          <a:xfrm>
            <a:off x="9104583" y="5697062"/>
            <a:ext cx="9004301" cy="3222516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Patent"/>
          <p:cNvSpPr txBox="1"/>
          <p:nvPr/>
        </p:nvSpPr>
        <p:spPr>
          <a:xfrm>
            <a:off x="15362767" y="8466434"/>
            <a:ext cx="893912" cy="34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400"/>
            </a:lvl1pPr>
          </a:lstStyle>
          <a:p>
            <a:pPr/>
            <a:r>
              <a:t>Patent</a:t>
            </a:r>
          </a:p>
        </p:txBody>
      </p:sp>
      <p:sp>
        <p:nvSpPr>
          <p:cNvPr id="136" name="Patent"/>
          <p:cNvSpPr txBox="1"/>
          <p:nvPr/>
        </p:nvSpPr>
        <p:spPr>
          <a:xfrm>
            <a:off x="15362767" y="7750669"/>
            <a:ext cx="893912" cy="34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400"/>
            </a:lvl1pPr>
          </a:lstStyle>
          <a:p>
            <a:pPr/>
            <a:r>
              <a:t>Patent</a:t>
            </a:r>
          </a:p>
        </p:txBody>
      </p:sp>
      <p:sp>
        <p:nvSpPr>
          <p:cNvPr id="137" name="Patent"/>
          <p:cNvSpPr txBox="1"/>
          <p:nvPr/>
        </p:nvSpPr>
        <p:spPr>
          <a:xfrm>
            <a:off x="15362767" y="6192139"/>
            <a:ext cx="893912" cy="34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400"/>
            </a:lvl1pPr>
          </a:lstStyle>
          <a:p>
            <a:pPr/>
            <a:r>
              <a:t>Patent</a:t>
            </a:r>
          </a:p>
        </p:txBody>
      </p:sp>
      <p:pic>
        <p:nvPicPr>
          <p:cNvPr id="138" name="pasted-movie.png" descr="pasted-movi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168083" y="8947614"/>
            <a:ext cx="8877301" cy="736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17652617" y="9652102"/>
            <a:ext cx="329751" cy="4749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41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2251" y="1418458"/>
            <a:ext cx="12147736" cy="8812815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Rdkit is my Swiss knife"/>
          <p:cNvSpPr txBox="1"/>
          <p:nvPr>
            <p:ph type="title"/>
          </p:nvPr>
        </p:nvSpPr>
        <p:spPr>
          <a:xfrm>
            <a:off x="97783" y="-25027"/>
            <a:ext cx="8308570" cy="1696501"/>
          </a:xfrm>
          <a:prstGeom prst="rect">
            <a:avLst/>
          </a:prstGeom>
        </p:spPr>
        <p:txBody>
          <a:bodyPr/>
          <a:lstStyle/>
          <a:p>
            <a:pPr/>
            <a:r>
              <a:t>Rdkit is my Swiss knife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lide Number"/>
          <p:cNvSpPr txBox="1"/>
          <p:nvPr>
            <p:ph type="sldNum" sz="quarter" idx="2"/>
          </p:nvPr>
        </p:nvSpPr>
        <p:spPr>
          <a:xfrm>
            <a:off x="17652617" y="9652102"/>
            <a:ext cx="329751" cy="4749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5" name="Double-click to edit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48055" indent="-448055" defTabSz="896111">
              <a:defRPr sz="1666"/>
            </a:pPr>
          </a:p>
        </p:txBody>
      </p:sp>
      <p:pic>
        <p:nvPicPr>
          <p:cNvPr id="146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71177" y="439527"/>
            <a:ext cx="14032605" cy="94079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lide Number"/>
          <p:cNvSpPr txBox="1"/>
          <p:nvPr>
            <p:ph type="sldNum" sz="quarter" idx="2"/>
          </p:nvPr>
        </p:nvSpPr>
        <p:spPr>
          <a:xfrm>
            <a:off x="17652617" y="9652102"/>
            <a:ext cx="329751" cy="4749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9" name="Double-click to edit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48055" indent="-448055" defTabSz="896111">
              <a:defRPr sz="1666"/>
            </a:pPr>
          </a:p>
        </p:txBody>
      </p:sp>
      <p:pic>
        <p:nvPicPr>
          <p:cNvPr id="150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48159" y="126999"/>
            <a:ext cx="13868401" cy="10033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lide Number"/>
          <p:cNvSpPr txBox="1"/>
          <p:nvPr>
            <p:ph type="sldNum" sz="quarter" idx="2"/>
          </p:nvPr>
        </p:nvSpPr>
        <p:spPr>
          <a:xfrm>
            <a:off x="17652617" y="9652102"/>
            <a:ext cx="329751" cy="4749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3" name="Fast atom graph neural network features"/>
          <p:cNvSpPr txBox="1"/>
          <p:nvPr>
            <p:ph type="title"/>
          </p:nvPr>
        </p:nvSpPr>
        <p:spPr>
          <a:xfrm>
            <a:off x="468599" y="615474"/>
            <a:ext cx="14997426" cy="1696501"/>
          </a:xfrm>
          <a:prstGeom prst="rect">
            <a:avLst/>
          </a:prstGeom>
        </p:spPr>
        <p:txBody>
          <a:bodyPr/>
          <a:lstStyle/>
          <a:p>
            <a:pPr/>
            <a:r>
              <a:t>Fast atom graph neural network features</a:t>
            </a:r>
          </a:p>
        </p:txBody>
      </p:sp>
      <p:pic>
        <p:nvPicPr>
          <p:cNvPr id="154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3241" y="3064945"/>
            <a:ext cx="11512679" cy="37033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32140" y="6949152"/>
            <a:ext cx="12117871" cy="20857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61;p18"/>
          <p:cNvSpPr txBox="1"/>
          <p:nvPr>
            <p:ph type="sldNum" sz="quarter" idx="2"/>
          </p:nvPr>
        </p:nvSpPr>
        <p:spPr>
          <a:xfrm>
            <a:off x="17652617" y="9652102"/>
            <a:ext cx="329751" cy="4749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8" name="Google Shape;162;p18"/>
          <p:cNvSpPr txBox="1"/>
          <p:nvPr>
            <p:ph type="title"/>
          </p:nvPr>
        </p:nvSpPr>
        <p:spPr>
          <a:xfrm>
            <a:off x="555300" y="691674"/>
            <a:ext cx="17177400" cy="893402"/>
          </a:xfrm>
          <a:prstGeom prst="rect">
            <a:avLst/>
          </a:prstGeom>
        </p:spPr>
        <p:txBody>
          <a:bodyPr/>
          <a:lstStyle>
            <a:lvl1pPr defTabSz="859536">
              <a:defRPr sz="4606"/>
            </a:lvl1pPr>
          </a:lstStyle>
          <a:p>
            <a:pPr/>
            <a:r>
              <a:t>Mordred and co</a:t>
            </a:r>
          </a:p>
        </p:txBody>
      </p:sp>
      <p:sp>
        <p:nvSpPr>
          <p:cNvPr id="159" name="Google Shape;163;p18"/>
          <p:cNvSpPr txBox="1"/>
          <p:nvPr>
            <p:ph type="body" sz="half" idx="1"/>
          </p:nvPr>
        </p:nvSpPr>
        <p:spPr>
          <a:xfrm>
            <a:off x="505109" y="1941877"/>
            <a:ext cx="11473277" cy="3674681"/>
          </a:xfrm>
          <a:prstGeom prst="rect">
            <a:avLst/>
          </a:prstGeom>
        </p:spPr>
        <p:txBody>
          <a:bodyPr/>
          <a:lstStyle/>
          <a:p>
            <a:pPr marL="0" indent="0" algn="l" defTabSz="594359">
              <a:buSzTx/>
              <a:buNone/>
              <a:defRPr sz="2145"/>
            </a:pPr>
          </a:p>
          <a:p>
            <a:pPr marL="0" indent="0" algn="l" defTabSz="594359">
              <a:buSzTx/>
              <a:buNone/>
              <a:defRPr sz="2145"/>
            </a:pPr>
            <a:r>
              <a:rPr b="1"/>
              <a:t>2018</a:t>
            </a:r>
            <a:r>
              <a:t> &gt; Mordred -  Moriwaki, H., Tian, YS., Kawashita, N. </a:t>
            </a:r>
            <a:r>
              <a:rPr i="1"/>
              <a:t>et al.</a:t>
            </a:r>
            <a:r>
              <a:t>  </a:t>
            </a:r>
            <a:r>
              <a:rPr i="1"/>
              <a:t>J Cheminform.</a:t>
            </a:r>
            <a:r>
              <a:t> 2018, </a:t>
            </a:r>
            <a:r>
              <a:rPr b="1"/>
              <a:t>10(1</a:t>
            </a:r>
            <a:r>
              <a:t>):1-4</a:t>
            </a:r>
          </a:p>
          <a:p>
            <a:pPr marL="0" indent="0" algn="l" defTabSz="297179">
              <a:buClrTx/>
              <a:buSzTx/>
              <a:buFontTx/>
              <a:buNone/>
              <a:defRPr sz="2145">
                <a:solidFill>
                  <a:srgbClr val="333333"/>
                </a:solidFill>
              </a:defRPr>
            </a:pPr>
          </a:p>
          <a:p>
            <a:pPr marL="0" indent="0" algn="l" defTabSz="297179">
              <a:buClrTx/>
              <a:buSzTx/>
              <a:buFontTx/>
              <a:buNone/>
              <a:defRPr sz="2145">
                <a:solidFill>
                  <a:srgbClr val="333333"/>
                </a:solidFill>
              </a:defRPr>
            </a:pPr>
            <a:r>
              <a:rPr b="1"/>
              <a:t>2013</a:t>
            </a:r>
            <a:r>
              <a:t> &gt; ChemoPy - Cao D. S., Xu Q. S., Hu Q. N., et al. </a:t>
            </a:r>
            <a:r>
              <a:rPr i="1"/>
              <a:t>Bioinformatics</a:t>
            </a:r>
            <a:r>
              <a:t>, 2013, 29(8):1092-1094.</a:t>
            </a:r>
          </a:p>
          <a:p>
            <a:pPr marL="0" indent="0" algn="l" defTabSz="297179">
              <a:buClrTx/>
              <a:buSzTx/>
              <a:buFontTx/>
              <a:buNone/>
              <a:defRPr sz="2145">
                <a:solidFill>
                  <a:srgbClr val="333333"/>
                </a:solidFill>
              </a:defRPr>
            </a:pPr>
          </a:p>
          <a:p>
            <a:pPr marL="0" indent="0" algn="l" defTabSz="297179">
              <a:buClrTx/>
              <a:buSzTx/>
              <a:buFontTx/>
              <a:buNone/>
              <a:defRPr sz="2145">
                <a:solidFill>
                  <a:srgbClr val="333333"/>
                </a:solidFill>
              </a:defRPr>
            </a:pPr>
            <a:r>
              <a:rPr b="1"/>
              <a:t>2010</a:t>
            </a:r>
            <a:r>
              <a:t> &gt; Padel - Yap C. W.  </a:t>
            </a:r>
            <a:r>
              <a:rPr i="1"/>
              <a:t>J Comp. Chem. </a:t>
            </a:r>
            <a:r>
              <a:t>2011</a:t>
            </a:r>
            <a:r>
              <a:rPr i="1"/>
              <a:t>, </a:t>
            </a:r>
            <a:r>
              <a:t>32(7):1466-74.</a:t>
            </a:r>
          </a:p>
          <a:p>
            <a:pPr marL="0" indent="0" algn="l" defTabSz="297179">
              <a:buClrTx/>
              <a:buSzTx/>
              <a:buFontTx/>
              <a:buNone/>
              <a:defRPr sz="2145">
                <a:solidFill>
                  <a:srgbClr val="333333"/>
                </a:solidFill>
              </a:defRPr>
            </a:pPr>
          </a:p>
          <a:p>
            <a:pPr marL="0" indent="0" algn="l" defTabSz="297179">
              <a:buClrTx/>
              <a:buSzTx/>
              <a:buFontTx/>
              <a:buNone/>
              <a:defRPr sz="2145">
                <a:solidFill>
                  <a:srgbClr val="333333"/>
                </a:solidFill>
              </a:defRPr>
            </a:pPr>
            <a:r>
              <a:rPr b="1"/>
              <a:t>2006</a:t>
            </a:r>
            <a:r>
              <a:t> &gt; Dragon - Mauri, A., Consonni, V., Pavan, M. &amp; Todeschini R. </a:t>
            </a:r>
            <a:r>
              <a:rPr i="1"/>
              <a:t>Match Com. Math. Comput. Chem. </a:t>
            </a:r>
            <a:r>
              <a:t>2006</a:t>
            </a:r>
            <a:r>
              <a:rPr i="1"/>
              <a:t>, </a:t>
            </a:r>
            <a:r>
              <a:t>56:237-248</a:t>
            </a:r>
          </a:p>
          <a:p>
            <a:pPr marL="0" indent="0" algn="l" defTabSz="297179">
              <a:buClrTx/>
              <a:buSzTx/>
              <a:buFontTx/>
              <a:buNone/>
              <a:defRPr sz="2145">
                <a:solidFill>
                  <a:srgbClr val="333333"/>
                </a:solidFill>
              </a:defRPr>
            </a:pPr>
          </a:p>
          <a:p>
            <a:pPr marL="0" indent="0" algn="l" defTabSz="297179">
              <a:buClrTx/>
              <a:buSzTx/>
              <a:buFontTx/>
              <a:buNone/>
              <a:defRPr sz="2145">
                <a:solidFill>
                  <a:srgbClr val="333333"/>
                </a:solidFill>
              </a:defRPr>
            </a:pPr>
            <a:r>
              <a:t>…</a:t>
            </a:r>
          </a:p>
        </p:txBody>
      </p:sp>
      <p:pic>
        <p:nvPicPr>
          <p:cNvPr id="160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7993" y="6136008"/>
            <a:ext cx="1667478" cy="2425422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2009:  Molecular Descriptors for Chemoinformatics…"/>
          <p:cNvSpPr txBox="1"/>
          <p:nvPr/>
        </p:nvSpPr>
        <p:spPr>
          <a:xfrm>
            <a:off x="3240910" y="6960628"/>
            <a:ext cx="7730798" cy="776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 sz="2700"/>
            </a:pPr>
            <a:r>
              <a:t>2009:  Molecular Descriptors for Chemoinformatics</a:t>
            </a:r>
          </a:p>
          <a:p>
            <a:pPr>
              <a:defRPr sz="2700"/>
            </a:pPr>
            <a:r>
              <a:t>Todeschini R.  &amp; Consonni, V. Wiley</a:t>
            </a:r>
          </a:p>
        </p:txBody>
      </p:sp>
      <p:sp>
        <p:nvSpPr>
          <p:cNvPr id="162" name="https://rdkit.blogspot.com/2019/11/introducing-new-rdkit-javascript.html"/>
          <p:cNvSpPr txBox="1"/>
          <p:nvPr/>
        </p:nvSpPr>
        <p:spPr>
          <a:xfrm>
            <a:off x="2704789" y="9663160"/>
            <a:ext cx="5563222" cy="19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https://rdkit.blogspot.com/2019/11/introducing-new-rdkit-javascript.html</a:t>
            </a:r>
          </a:p>
        </p:txBody>
      </p:sp>
      <p:pic>
        <p:nvPicPr>
          <p:cNvPr id="163" name="pasted-movie.png" descr="pasted-mov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826922" y="5404697"/>
            <a:ext cx="6138575" cy="19746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904940" y="7440235"/>
            <a:ext cx="5982538" cy="10297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47;p17"/>
          <p:cNvSpPr txBox="1"/>
          <p:nvPr>
            <p:ph type="sldNum" sz="quarter" idx="2"/>
          </p:nvPr>
        </p:nvSpPr>
        <p:spPr>
          <a:xfrm>
            <a:off x="17652617" y="9652102"/>
            <a:ext cx="329751" cy="4749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7" name="Google Shape;148;p17"/>
          <p:cNvSpPr txBox="1"/>
          <p:nvPr>
            <p:ph type="title"/>
          </p:nvPr>
        </p:nvSpPr>
        <p:spPr>
          <a:xfrm>
            <a:off x="1032490" y="500133"/>
            <a:ext cx="16483911" cy="16965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</a:lvl1pPr>
          </a:lstStyle>
          <a:p>
            <a:pPr/>
            <a:r>
              <a:t>is there a best language ?</a:t>
            </a:r>
          </a:p>
        </p:txBody>
      </p:sp>
      <p:pic>
        <p:nvPicPr>
          <p:cNvPr id="168" name="1743622237430.gif" descr="1743622237430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6933" y="2955129"/>
            <a:ext cx="6397217" cy="6397217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https://pez.github.io/languages-visualizations/v2025.01.21/#loops"/>
          <p:cNvSpPr txBox="1"/>
          <p:nvPr/>
        </p:nvSpPr>
        <p:spPr>
          <a:xfrm>
            <a:off x="1669671" y="9854933"/>
            <a:ext cx="5142769" cy="19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t>https://pez.github.io/languages-visualizations/v2025.01.21/#loops</a:t>
            </a:r>
          </a:p>
        </p:txBody>
      </p:sp>
      <p:sp>
        <p:nvSpPr>
          <p:cNvPr id="170" name="Each language has its strengths, depending on your needs.…"/>
          <p:cNvSpPr txBox="1"/>
          <p:nvPr/>
        </p:nvSpPr>
        <p:spPr>
          <a:xfrm>
            <a:off x="7675361" y="4553537"/>
            <a:ext cx="8276792" cy="320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 defTabSz="457200">
              <a:defRPr sz="2300">
                <a:solidFill>
                  <a:srgbClr val="000000">
                    <a:alpha val="90196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  <a:p>
            <a:pPr defTabSz="457200">
              <a:defRPr sz="2300">
                <a:solidFill>
                  <a:srgbClr val="000000">
                    <a:alpha val="90196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Each language has its strengths, depending on your needs.</a:t>
            </a:r>
          </a:p>
          <a:p>
            <a:pPr defTabSz="457200">
              <a:defRPr sz="2300">
                <a:solidFill>
                  <a:srgbClr val="000000">
                    <a:alpha val="90196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  <a:p>
            <a:pPr defTabSz="457200">
              <a:defRPr sz="2300">
                <a:solidFill>
                  <a:srgbClr val="000000">
                    <a:alpha val="90196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Python:  great for quick development with strong library support </a:t>
            </a:r>
          </a:p>
          <a:p>
            <a:pPr defTabSz="457200">
              <a:defRPr sz="2300">
                <a:solidFill>
                  <a:srgbClr val="000000">
                    <a:alpha val="90196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Go :  high performance and excellent concurrency handling </a:t>
            </a:r>
          </a:p>
          <a:p>
            <a:pPr defTabSz="457200">
              <a:defRPr sz="2300">
                <a:solidFill>
                  <a:srgbClr val="000000">
                    <a:alpha val="90196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Javascript : best for event-driven, non-blocking applications </a:t>
            </a:r>
          </a:p>
          <a:p>
            <a:pPr defTabSz="457200">
              <a:defRPr sz="2300">
                <a:solidFill>
                  <a:srgbClr val="000000">
                    <a:alpha val="90196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Rust : ideal for memory safety and speed </a:t>
            </a:r>
          </a:p>
          <a:p>
            <a:pPr defTabSz="457200">
              <a:defRPr sz="2300">
                <a:solidFill>
                  <a:srgbClr val="000000">
                    <a:alpha val="90196"/>
                  </a:srgbClr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Java : the go-to choice for enterprise-grade systems</a:t>
            </a:r>
          </a:p>
        </p:txBody>
      </p:sp>
      <p:sp>
        <p:nvSpPr>
          <p:cNvPr id="171" name="https://www.linkedin.com/posts/fbatilla_microservice-python-go-activity-7313281728226168833-mLN3?…"/>
          <p:cNvSpPr txBox="1"/>
          <p:nvPr/>
        </p:nvSpPr>
        <p:spPr>
          <a:xfrm>
            <a:off x="7863102" y="9620250"/>
            <a:ext cx="8931090" cy="4005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/>
            <a:r>
              <a: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https://www.linkedin.com/posts/fbatilla_microservice-python-go-activity-7313281728226168833-mLN3?</a:t>
            </a:r>
          </a:p>
          <a:p>
            <a:pPr/>
            <a:r>
              <a:t>utm_source=share&amp;utm_medium=member_desktop&amp;rcm=ACoAAAH1kD4BFaWT58opBmHeGFvi1h2mBVoVvAc</a:t>
            </a:r>
          </a:p>
        </p:txBody>
      </p:sp>
      <p:pic>
        <p:nvPicPr>
          <p:cNvPr id="172" name="pasted-movie.png" descr="pasted-movi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38967" y="3052240"/>
            <a:ext cx="4953001" cy="901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